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2" r:id="rId5"/>
  </p:sldMasterIdLst>
  <p:notesMasterIdLst>
    <p:notesMasterId r:id="rId33"/>
  </p:notesMasterIdLst>
  <p:sldIdLst>
    <p:sldId id="375" r:id="rId6"/>
    <p:sldId id="376" r:id="rId7"/>
    <p:sldId id="377" r:id="rId8"/>
    <p:sldId id="378" r:id="rId9"/>
    <p:sldId id="296" r:id="rId10"/>
    <p:sldId id="379" r:id="rId11"/>
    <p:sldId id="380" r:id="rId12"/>
    <p:sldId id="313" r:id="rId13"/>
    <p:sldId id="332" r:id="rId14"/>
    <p:sldId id="367" r:id="rId15"/>
    <p:sldId id="327" r:id="rId16"/>
    <p:sldId id="328" r:id="rId17"/>
    <p:sldId id="350" r:id="rId18"/>
    <p:sldId id="381" r:id="rId19"/>
    <p:sldId id="382" r:id="rId20"/>
    <p:sldId id="383" r:id="rId21"/>
    <p:sldId id="351" r:id="rId22"/>
    <p:sldId id="370" r:id="rId23"/>
    <p:sldId id="372" r:id="rId24"/>
    <p:sldId id="373" r:id="rId25"/>
    <p:sldId id="321" r:id="rId26"/>
    <p:sldId id="374" r:id="rId27"/>
    <p:sldId id="333" r:id="rId28"/>
    <p:sldId id="320" r:id="rId29"/>
    <p:sldId id="391" r:id="rId30"/>
    <p:sldId id="341" r:id="rId31"/>
    <p:sldId id="392" r:id="rId3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JNI" id="{04B40706-BD14-4FF0-984B-A2A731D2D6B1}">
          <p14:sldIdLst>
            <p14:sldId id="375"/>
            <p14:sldId id="376"/>
            <p14:sldId id="377"/>
            <p14:sldId id="378"/>
            <p14:sldId id="296"/>
            <p14:sldId id="379"/>
            <p14:sldId id="380"/>
            <p14:sldId id="313"/>
            <p14:sldId id="332"/>
            <p14:sldId id="367"/>
            <p14:sldId id="327"/>
            <p14:sldId id="328"/>
            <p14:sldId id="350"/>
            <p14:sldId id="381"/>
            <p14:sldId id="382"/>
            <p14:sldId id="383"/>
            <p14:sldId id="351"/>
            <p14:sldId id="370"/>
            <p14:sldId id="372"/>
            <p14:sldId id="373"/>
            <p14:sldId id="321"/>
            <p14:sldId id="374"/>
            <p14:sldId id="333"/>
            <p14:sldId id="320"/>
            <p14:sldId id="391"/>
            <p14:sldId id="341"/>
            <p14:sldId id="3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A5"/>
    <a:srgbClr val="15A160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4E25D6-1506-418F-BE79-90775C31589F}" v="5" dt="2020-08-25T17:36:23.3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372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50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49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loche, Alexiane /FR" userId="2465aa49-0d17-4b13-b753-628501ef6a4b" providerId="ADAL" clId="{CC4E25D6-1506-418F-BE79-90775C31589F}"/>
    <pc:docChg chg="undo custSel addSld delSld modSld sldOrd modSection">
      <pc:chgData name="Baloche, Alexiane /FR" userId="2465aa49-0d17-4b13-b753-628501ef6a4b" providerId="ADAL" clId="{CC4E25D6-1506-418F-BE79-90775C31589F}" dt="2020-08-25T17:36:26.563" v="177" actId="2696"/>
      <pc:docMkLst>
        <pc:docMk/>
      </pc:docMkLst>
      <pc:sldChg chg="modSp del">
        <pc:chgData name="Baloche, Alexiane /FR" userId="2465aa49-0d17-4b13-b753-628501ef6a4b" providerId="ADAL" clId="{CC4E25D6-1506-418F-BE79-90775C31589F}" dt="2020-08-25T17:36:26.563" v="177" actId="2696"/>
        <pc:sldMkLst>
          <pc:docMk/>
          <pc:sldMk cId="875118123" sldId="257"/>
        </pc:sldMkLst>
        <pc:spChg chg="mod">
          <ac:chgData name="Baloche, Alexiane /FR" userId="2465aa49-0d17-4b13-b753-628501ef6a4b" providerId="ADAL" clId="{CC4E25D6-1506-418F-BE79-90775C31589F}" dt="2020-08-25T17:34:47.563" v="76" actId="20577"/>
          <ac:spMkLst>
            <pc:docMk/>
            <pc:sldMk cId="875118123" sldId="257"/>
            <ac:spMk id="2" creationId="{9ECA3A50-46B1-43B3-8FC3-C254884DE92B}"/>
          </ac:spMkLst>
        </pc:spChg>
        <pc:spChg chg="mod">
          <ac:chgData name="Baloche, Alexiane /FR" userId="2465aa49-0d17-4b13-b753-628501ef6a4b" providerId="ADAL" clId="{CC4E25D6-1506-418F-BE79-90775C31589F}" dt="2020-08-25T17:35:26.726" v="146" actId="20577"/>
          <ac:spMkLst>
            <pc:docMk/>
            <pc:sldMk cId="875118123" sldId="257"/>
            <ac:spMk id="3" creationId="{DB3BFBC0-587D-41C6-B230-9BD5556F6AF6}"/>
          </ac:spMkLst>
        </pc:spChg>
        <pc:spChg chg="mod">
          <ac:chgData name="Baloche, Alexiane /FR" userId="2465aa49-0d17-4b13-b753-628501ef6a4b" providerId="ADAL" clId="{CC4E25D6-1506-418F-BE79-90775C31589F}" dt="2020-08-25T17:34:57.975" v="98" actId="20577"/>
          <ac:spMkLst>
            <pc:docMk/>
            <pc:sldMk cId="875118123" sldId="257"/>
            <ac:spMk id="4" creationId="{76254443-F49A-4746-AA18-32F1F5E47DD9}"/>
          </ac:spMkLst>
        </pc:spChg>
      </pc:sldChg>
      <pc:sldChg chg="delSp modSp">
        <pc:chgData name="Baloche, Alexiane /FR" userId="2465aa49-0d17-4b13-b753-628501ef6a4b" providerId="ADAL" clId="{CC4E25D6-1506-418F-BE79-90775C31589F}" dt="2020-08-25T17:34:02.013" v="8" actId="478"/>
        <pc:sldMkLst>
          <pc:docMk/>
          <pc:sldMk cId="0" sldId="272"/>
        </pc:sldMkLst>
        <pc:spChg chg="del">
          <ac:chgData name="Baloche, Alexiane /FR" userId="2465aa49-0d17-4b13-b753-628501ef6a4b" providerId="ADAL" clId="{CC4E25D6-1506-418F-BE79-90775C31589F}" dt="2020-08-25T17:33:52.914" v="6" actId="478"/>
          <ac:spMkLst>
            <pc:docMk/>
            <pc:sldMk cId="0" sldId="272"/>
            <ac:spMk id="2" creationId="{F147C30C-BB05-4785-B091-4602DF6EC02E}"/>
          </ac:spMkLst>
        </pc:spChg>
        <pc:spChg chg="del">
          <ac:chgData name="Baloche, Alexiane /FR" userId="2465aa49-0d17-4b13-b753-628501ef6a4b" providerId="ADAL" clId="{CC4E25D6-1506-418F-BE79-90775C31589F}" dt="2020-08-25T17:34:02.013" v="8" actId="478"/>
          <ac:spMkLst>
            <pc:docMk/>
            <pc:sldMk cId="0" sldId="272"/>
            <ac:spMk id="10" creationId="{D4474834-5D90-4337-BC69-799A5DB321CD}"/>
          </ac:spMkLst>
        </pc:spChg>
        <pc:spChg chg="mod">
          <ac:chgData name="Baloche, Alexiane /FR" userId="2465aa49-0d17-4b13-b753-628501ef6a4b" providerId="ADAL" clId="{CC4E25D6-1506-418F-BE79-90775C31589F}" dt="2020-08-25T17:33:49.499" v="5" actId="20577"/>
          <ac:spMkLst>
            <pc:docMk/>
            <pc:sldMk cId="0" sldId="272"/>
            <ac:spMk id="15362" creationId="{00000000-0000-0000-0000-000000000000}"/>
          </ac:spMkLst>
        </pc:spChg>
        <pc:picChg chg="del">
          <ac:chgData name="Baloche, Alexiane /FR" userId="2465aa49-0d17-4b13-b753-628501ef6a4b" providerId="ADAL" clId="{CC4E25D6-1506-418F-BE79-90775C31589F}" dt="2020-08-25T17:33:54.500" v="7" actId="478"/>
          <ac:picMkLst>
            <pc:docMk/>
            <pc:sldMk cId="0" sldId="272"/>
            <ac:picMk id="3" creationId="{DB8AE484-1F4B-4E45-9708-34F2D752DC51}"/>
          </ac:picMkLst>
        </pc:picChg>
      </pc:sldChg>
      <pc:sldChg chg="modSp">
        <pc:chgData name="Baloche, Alexiane /FR" userId="2465aa49-0d17-4b13-b753-628501ef6a4b" providerId="ADAL" clId="{CC4E25D6-1506-418F-BE79-90775C31589F}" dt="2020-08-25T17:34:36.993" v="70" actId="20577"/>
        <pc:sldMkLst>
          <pc:docMk/>
          <pc:sldMk cId="3899122353" sldId="274"/>
        </pc:sldMkLst>
        <pc:spChg chg="mod">
          <ac:chgData name="Baloche, Alexiane /FR" userId="2465aa49-0d17-4b13-b753-628501ef6a4b" providerId="ADAL" clId="{CC4E25D6-1506-418F-BE79-90775C31589F}" dt="2020-08-25T17:34:13.607" v="27" actId="20577"/>
          <ac:spMkLst>
            <pc:docMk/>
            <pc:sldMk cId="3899122353" sldId="274"/>
            <ac:spMk id="5" creationId="{6DB8F9D8-80F2-46F1-AC6C-66F2348CA187}"/>
          </ac:spMkLst>
        </pc:spChg>
        <pc:spChg chg="mod">
          <ac:chgData name="Baloche, Alexiane /FR" userId="2465aa49-0d17-4b13-b753-628501ef6a4b" providerId="ADAL" clId="{CC4E25D6-1506-418F-BE79-90775C31589F}" dt="2020-08-25T17:34:36.993" v="70" actId="20577"/>
          <ac:spMkLst>
            <pc:docMk/>
            <pc:sldMk cId="3899122353" sldId="274"/>
            <ac:spMk id="6" creationId="{C7D95600-0280-4354-BB10-10A3A33436B1}"/>
          </ac:spMkLst>
        </pc:spChg>
      </pc:sldChg>
      <pc:sldChg chg="add">
        <pc:chgData name="Baloche, Alexiane /FR" userId="2465aa49-0d17-4b13-b753-628501ef6a4b" providerId="ADAL" clId="{CC4E25D6-1506-418F-BE79-90775C31589F}" dt="2020-08-25T17:36:23.340" v="176"/>
        <pc:sldMkLst>
          <pc:docMk/>
          <pc:sldMk cId="3370035101" sldId="275"/>
        </pc:sldMkLst>
      </pc:sldChg>
      <pc:sldChg chg="del">
        <pc:chgData name="Baloche, Alexiane /FR" userId="2465aa49-0d17-4b13-b753-628501ef6a4b" providerId="ADAL" clId="{CC4E25D6-1506-418F-BE79-90775C31589F}" dt="2020-08-25T17:36:17.891" v="165" actId="2696"/>
        <pc:sldMkLst>
          <pc:docMk/>
          <pc:sldMk cId="2037361005" sldId="434"/>
        </pc:sldMkLst>
      </pc:sldChg>
      <pc:sldChg chg="del">
        <pc:chgData name="Baloche, Alexiane /FR" userId="2465aa49-0d17-4b13-b753-628501ef6a4b" providerId="ADAL" clId="{CC4E25D6-1506-418F-BE79-90775C31589F}" dt="2020-08-25T17:36:17.742" v="164" actId="2696"/>
        <pc:sldMkLst>
          <pc:docMk/>
          <pc:sldMk cId="1578846231" sldId="639"/>
        </pc:sldMkLst>
      </pc:sldChg>
      <pc:sldChg chg="del">
        <pc:chgData name="Baloche, Alexiane /FR" userId="2465aa49-0d17-4b13-b753-628501ef6a4b" providerId="ADAL" clId="{CC4E25D6-1506-418F-BE79-90775C31589F}" dt="2020-08-25T17:36:15.750" v="156" actId="2696"/>
        <pc:sldMkLst>
          <pc:docMk/>
          <pc:sldMk cId="3388912619" sldId="729"/>
        </pc:sldMkLst>
      </pc:sldChg>
      <pc:sldChg chg="del">
        <pc:chgData name="Baloche, Alexiane /FR" userId="2465aa49-0d17-4b13-b753-628501ef6a4b" providerId="ADAL" clId="{CC4E25D6-1506-418F-BE79-90775C31589F}" dt="2020-08-25T17:36:15.452" v="154" actId="2696"/>
        <pc:sldMkLst>
          <pc:docMk/>
          <pc:sldMk cId="3746902323" sldId="751"/>
        </pc:sldMkLst>
      </pc:sldChg>
      <pc:sldChg chg="del">
        <pc:chgData name="Baloche, Alexiane /FR" userId="2465aa49-0d17-4b13-b753-628501ef6a4b" providerId="ADAL" clId="{CC4E25D6-1506-418F-BE79-90775C31589F}" dt="2020-08-25T17:36:18.409" v="167" actId="2696"/>
        <pc:sldMkLst>
          <pc:docMk/>
          <pc:sldMk cId="2463861282" sldId="779"/>
        </pc:sldMkLst>
      </pc:sldChg>
      <pc:sldChg chg="del">
        <pc:chgData name="Baloche, Alexiane /FR" userId="2465aa49-0d17-4b13-b753-628501ef6a4b" providerId="ADAL" clId="{CC4E25D6-1506-418F-BE79-90775C31589F}" dt="2020-08-25T17:36:18.681" v="170" actId="2696"/>
        <pc:sldMkLst>
          <pc:docMk/>
          <pc:sldMk cId="3355988925" sldId="794"/>
        </pc:sldMkLst>
      </pc:sldChg>
      <pc:sldChg chg="del">
        <pc:chgData name="Baloche, Alexiane /FR" userId="2465aa49-0d17-4b13-b753-628501ef6a4b" providerId="ADAL" clId="{CC4E25D6-1506-418F-BE79-90775C31589F}" dt="2020-08-25T17:36:17.320" v="162" actId="2696"/>
        <pc:sldMkLst>
          <pc:docMk/>
          <pc:sldMk cId="3093411110" sldId="1804"/>
        </pc:sldMkLst>
      </pc:sldChg>
      <pc:sldChg chg="del">
        <pc:chgData name="Baloche, Alexiane /FR" userId="2465aa49-0d17-4b13-b753-628501ef6a4b" providerId="ADAL" clId="{CC4E25D6-1506-418F-BE79-90775C31589F}" dt="2020-08-25T17:36:18.485" v="168" actId="2696"/>
        <pc:sldMkLst>
          <pc:docMk/>
          <pc:sldMk cId="742429681" sldId="1807"/>
        </pc:sldMkLst>
      </pc:sldChg>
      <pc:sldChg chg="del">
        <pc:chgData name="Baloche, Alexiane /FR" userId="2465aa49-0d17-4b13-b753-628501ef6a4b" providerId="ADAL" clId="{CC4E25D6-1506-418F-BE79-90775C31589F}" dt="2020-08-25T17:36:19.310" v="174" actId="2696"/>
        <pc:sldMkLst>
          <pc:docMk/>
          <pc:sldMk cId="500712898" sldId="1808"/>
        </pc:sldMkLst>
      </pc:sldChg>
      <pc:sldChg chg="del">
        <pc:chgData name="Baloche, Alexiane /FR" userId="2465aa49-0d17-4b13-b753-628501ef6a4b" providerId="ADAL" clId="{CC4E25D6-1506-418F-BE79-90775C31589F}" dt="2020-08-25T17:36:15.589" v="155" actId="2696"/>
        <pc:sldMkLst>
          <pc:docMk/>
          <pc:sldMk cId="3285864697" sldId="1816"/>
        </pc:sldMkLst>
      </pc:sldChg>
      <pc:sldChg chg="del">
        <pc:chgData name="Baloche, Alexiane /FR" userId="2465aa49-0d17-4b13-b753-628501ef6a4b" providerId="ADAL" clId="{CC4E25D6-1506-418F-BE79-90775C31589F}" dt="2020-08-25T17:36:19.267" v="173" actId="2696"/>
        <pc:sldMkLst>
          <pc:docMk/>
          <pc:sldMk cId="1014067511" sldId="1822"/>
        </pc:sldMkLst>
      </pc:sldChg>
      <pc:sldChg chg="del">
        <pc:chgData name="Baloche, Alexiane /FR" userId="2465aa49-0d17-4b13-b753-628501ef6a4b" providerId="ADAL" clId="{CC4E25D6-1506-418F-BE79-90775C31589F}" dt="2020-08-25T17:36:18.894" v="171" actId="2696"/>
        <pc:sldMkLst>
          <pc:docMk/>
          <pc:sldMk cId="1503732738" sldId="3243"/>
        </pc:sldMkLst>
      </pc:sldChg>
      <pc:sldChg chg="del">
        <pc:chgData name="Baloche, Alexiane /FR" userId="2465aa49-0d17-4b13-b753-628501ef6a4b" providerId="ADAL" clId="{CC4E25D6-1506-418F-BE79-90775C31589F}" dt="2020-08-25T17:36:18.169" v="166" actId="2696"/>
        <pc:sldMkLst>
          <pc:docMk/>
          <pc:sldMk cId="2088571718" sldId="3244"/>
        </pc:sldMkLst>
      </pc:sldChg>
      <pc:sldChg chg="del">
        <pc:chgData name="Baloche, Alexiane /FR" userId="2465aa49-0d17-4b13-b753-628501ef6a4b" providerId="ADAL" clId="{CC4E25D6-1506-418F-BE79-90775C31589F}" dt="2020-08-25T17:36:16.246" v="158" actId="2696"/>
        <pc:sldMkLst>
          <pc:docMk/>
          <pc:sldMk cId="1864746975" sldId="3252"/>
        </pc:sldMkLst>
      </pc:sldChg>
      <pc:sldChg chg="del">
        <pc:chgData name="Baloche, Alexiane /FR" userId="2465aa49-0d17-4b13-b753-628501ef6a4b" providerId="ADAL" clId="{CC4E25D6-1506-418F-BE79-90775C31589F}" dt="2020-08-25T17:36:19.221" v="172" actId="2696"/>
        <pc:sldMkLst>
          <pc:docMk/>
          <pc:sldMk cId="1896583007" sldId="3254"/>
        </pc:sldMkLst>
      </pc:sldChg>
      <pc:sldChg chg="del">
        <pc:chgData name="Baloche, Alexiane /FR" userId="2465aa49-0d17-4b13-b753-628501ef6a4b" providerId="ADAL" clId="{CC4E25D6-1506-418F-BE79-90775C31589F}" dt="2020-08-25T17:36:16.778" v="160" actId="2696"/>
        <pc:sldMkLst>
          <pc:docMk/>
          <pc:sldMk cId="1905659254" sldId="3266"/>
        </pc:sldMkLst>
      </pc:sldChg>
      <pc:sldChg chg="del ord">
        <pc:chgData name="Baloche, Alexiane /FR" userId="2465aa49-0d17-4b13-b753-628501ef6a4b" providerId="ADAL" clId="{CC4E25D6-1506-418F-BE79-90775C31589F}" dt="2020-08-25T17:36:15.287" v="153" actId="2696"/>
        <pc:sldMkLst>
          <pc:docMk/>
          <pc:sldMk cId="709769501" sldId="3271"/>
        </pc:sldMkLst>
      </pc:sldChg>
      <pc:sldChg chg="del">
        <pc:chgData name="Baloche, Alexiane /FR" userId="2465aa49-0d17-4b13-b753-628501ef6a4b" providerId="ADAL" clId="{CC4E25D6-1506-418F-BE79-90775C31589F}" dt="2020-08-25T17:36:16.404" v="159" actId="2696"/>
        <pc:sldMkLst>
          <pc:docMk/>
          <pc:sldMk cId="1631134325" sldId="3272"/>
        </pc:sldMkLst>
      </pc:sldChg>
      <pc:sldChg chg="del">
        <pc:chgData name="Baloche, Alexiane /FR" userId="2465aa49-0d17-4b13-b753-628501ef6a4b" providerId="ADAL" clId="{CC4E25D6-1506-418F-BE79-90775C31589F}" dt="2020-08-25T17:36:16.919" v="161" actId="2696"/>
        <pc:sldMkLst>
          <pc:docMk/>
          <pc:sldMk cId="1855856354" sldId="3273"/>
        </pc:sldMkLst>
      </pc:sldChg>
      <pc:sldChg chg="del">
        <pc:chgData name="Baloche, Alexiane /FR" userId="2465aa49-0d17-4b13-b753-628501ef6a4b" providerId="ADAL" clId="{CC4E25D6-1506-418F-BE79-90775C31589F}" dt="2020-08-25T17:36:17.446" v="163" actId="2696"/>
        <pc:sldMkLst>
          <pc:docMk/>
          <pc:sldMk cId="161280632" sldId="3282"/>
        </pc:sldMkLst>
      </pc:sldChg>
      <pc:sldChg chg="del">
        <pc:chgData name="Baloche, Alexiane /FR" userId="2465aa49-0d17-4b13-b753-628501ef6a4b" providerId="ADAL" clId="{CC4E25D6-1506-418F-BE79-90775C31589F}" dt="2020-08-25T17:36:18.574" v="169" actId="2696"/>
        <pc:sldMkLst>
          <pc:docMk/>
          <pc:sldMk cId="986076432" sldId="3284"/>
        </pc:sldMkLst>
      </pc:sldChg>
      <pc:sldChg chg="del">
        <pc:chgData name="Baloche, Alexiane /FR" userId="2465aa49-0d17-4b13-b753-628501ef6a4b" providerId="ADAL" clId="{CC4E25D6-1506-418F-BE79-90775C31589F}" dt="2020-08-25T17:36:15.919" v="157" actId="2696"/>
        <pc:sldMkLst>
          <pc:docMk/>
          <pc:sldMk cId="315091702" sldId="3285"/>
        </pc:sldMkLst>
      </pc:sldChg>
      <pc:sldChg chg="add del">
        <pc:chgData name="Baloche, Alexiane /FR" userId="2465aa49-0d17-4b13-b753-628501ef6a4b" providerId="ADAL" clId="{CC4E25D6-1506-418F-BE79-90775C31589F}" dt="2020-08-25T17:35:49.540" v="150" actId="2696"/>
        <pc:sldMkLst>
          <pc:docMk/>
          <pc:sldMk cId="3018347100" sldId="3286"/>
        </pc:sldMkLst>
      </pc:sldChg>
      <pc:sldChg chg="add del">
        <pc:chgData name="Baloche, Alexiane /FR" userId="2465aa49-0d17-4b13-b753-628501ef6a4b" providerId="ADAL" clId="{CC4E25D6-1506-418F-BE79-90775C31589F}" dt="2020-08-25T17:35:47.723" v="149" actId="2696"/>
        <pc:sldMkLst>
          <pc:docMk/>
          <pc:sldMk cId="2921544524" sldId="3287"/>
        </pc:sldMkLst>
      </pc:sldChg>
      <pc:sldMasterChg chg="delSldLayout">
        <pc:chgData name="Baloche, Alexiane /FR" userId="2465aa49-0d17-4b13-b753-628501ef6a4b" providerId="ADAL" clId="{CC4E25D6-1506-418F-BE79-90775C31589F}" dt="2020-08-25T17:36:19.313" v="175" actId="2696"/>
        <pc:sldMasterMkLst>
          <pc:docMk/>
          <pc:sldMasterMk cId="3420772763" sldId="2147483660"/>
        </pc:sldMasterMkLst>
        <pc:sldLayoutChg chg="del">
          <pc:chgData name="Baloche, Alexiane /FR" userId="2465aa49-0d17-4b13-b753-628501ef6a4b" providerId="ADAL" clId="{CC4E25D6-1506-418F-BE79-90775C31589F}" dt="2020-08-25T17:36:19.313" v="175" actId="2696"/>
          <pc:sldLayoutMkLst>
            <pc:docMk/>
            <pc:sldMasterMk cId="3420772763" sldId="2147483660"/>
            <pc:sldLayoutMk cId="1399529198" sldId="2147483680"/>
          </pc:sldLayoutMkLst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3EF6F-8138-4CAA-8583-FDD4F3FDAA6F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91BA3-D101-4E69-A926-13DD78C99B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1823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6867" name="Espace réservé des not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36868" name="Espace réservé de l'en-tête 3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63525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54100" indent="-209550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476375" indent="-209550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98650" indent="-209550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355850" indent="-20955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13050" indent="-20955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70250" indent="-20955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27450" indent="-20955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36869" name="Espace réservé du pied de page 4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63525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54100" indent="-209550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476375" indent="-209550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98650" indent="-209550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355850" indent="-20955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13050" indent="-20955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70250" indent="-20955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27450" indent="-20955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36870" name="Espace réservé du numéro de diapositive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63525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54100" indent="-209550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476375" indent="-209550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98650" indent="-209550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355850" indent="-20955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13050" indent="-20955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70250" indent="-20955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27450" indent="-20955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F5DFEADC-5AE0-BD4A-BD0F-7B6F6B503967}" type="slidenum">
              <a:rPr lang="fr-FR" altLang="fr-FR"/>
              <a:pPr/>
              <a:t>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2315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5635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Nick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79444-A3C5-465E-92F4-9739FBD30B5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20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12" Type="http://schemas.openxmlformats.org/officeDocument/2006/relationships/image" Target="../media/image1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oleObject" Target="../embeddings/oleObject1.bin"/><Relationship Id="rId5" Type="http://schemas.openxmlformats.org/officeDocument/2006/relationships/tags" Target="../tags/tag4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.xml"/><Relationship Id="rId9" Type="http://schemas.openxmlformats.org/officeDocument/2006/relationships/tags" Target="../tags/tag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1253033"/>
            <a:ext cx="8172033" cy="2491286"/>
          </a:xfrm>
          <a:solidFill>
            <a:srgbClr val="0055A5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0075" y="3825737"/>
            <a:ext cx="8172033" cy="528874"/>
          </a:xfrm>
          <a:solidFill>
            <a:srgbClr val="15A160"/>
          </a:solidFill>
        </p:spPr>
        <p:txBody>
          <a:bodyPr anchor="ctr"/>
          <a:lstStyle>
            <a:lvl1pPr marL="0" indent="0" algn="ctr">
              <a:buNone/>
              <a:defRPr sz="1800" i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0075" y="4767263"/>
            <a:ext cx="7631487" cy="273844"/>
          </a:xfrm>
        </p:spPr>
        <p:txBody>
          <a:bodyPr/>
          <a:lstStyle>
            <a:lvl1pPr>
              <a:tabLst>
                <a:tab pos="177800" algn="l"/>
              </a:tabLst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1062" y="4767263"/>
            <a:ext cx="485365" cy="273844"/>
          </a:xfrm>
          <a:prstGeom prst="rect">
            <a:avLst/>
          </a:prstGeom>
        </p:spPr>
        <p:txBody>
          <a:bodyPr/>
          <a:lstStyle/>
          <a:p>
            <a:fld id="{629F6406-F71D-42D2-9874-99FD78C32C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68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207C-C104-5C45-8EF3-DDAEE2E6DB71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5A939-EC72-E34E-914C-7C57EF3DFBF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697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207C-C104-5C45-8EF3-DDAEE2E6DB71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5A939-EC72-E34E-914C-7C57EF3DFBF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026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207C-C104-5C45-8EF3-DDAEE2E6DB71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5A939-EC72-E34E-914C-7C57EF3DFBF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63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207C-C104-5C45-8EF3-DDAEE2E6DB71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5A939-EC72-E34E-914C-7C57EF3DFBF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157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207C-C104-5C45-8EF3-DDAEE2E6DB71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5A939-EC72-E34E-914C-7C57EF3DFBF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419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207C-C104-5C45-8EF3-DDAEE2E6DB71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5A939-EC72-E34E-914C-7C57EF3DFBF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594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207C-C104-5C45-8EF3-DDAEE2E6DB71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5A939-EC72-E34E-914C-7C57EF3DFBF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840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207C-C104-5C45-8EF3-DDAEE2E6DB71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5A939-EC72-E34E-914C-7C57EF3DFBF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941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207C-C104-5C45-8EF3-DDAEE2E6DB71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5A939-EC72-E34E-914C-7C57EF3DFBF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367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207C-C104-5C45-8EF3-DDAEE2E6DB71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5A939-EC72-E34E-914C-7C57EF3DFBF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534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49" y="4767263"/>
            <a:ext cx="7602913" cy="273844"/>
          </a:xfrm>
        </p:spPr>
        <p:txBody>
          <a:bodyPr/>
          <a:lstStyle>
            <a:lvl1pPr>
              <a:tabLst>
                <a:tab pos="177800" algn="l"/>
              </a:tabLst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1062" y="4767263"/>
            <a:ext cx="485365" cy="273844"/>
          </a:xfrm>
          <a:prstGeom prst="rect">
            <a:avLst/>
          </a:prstGeom>
        </p:spPr>
        <p:txBody>
          <a:bodyPr/>
          <a:lstStyle/>
          <a:p>
            <a:fld id="{629F6406-F71D-42D2-9874-99FD78C32C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6090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-13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8651" y="4767263"/>
            <a:ext cx="7602912" cy="273844"/>
          </a:xfrm>
        </p:spPr>
        <p:txBody>
          <a:bodyPr/>
          <a:lstStyle>
            <a:lvl1pPr>
              <a:tabLst>
                <a:tab pos="177800" algn="l"/>
              </a:tabLst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51062" y="4767263"/>
            <a:ext cx="485365" cy="273844"/>
          </a:xfrm>
          <a:prstGeom prst="rect">
            <a:avLst/>
          </a:prstGeom>
        </p:spPr>
        <p:txBody>
          <a:bodyPr/>
          <a:lstStyle/>
          <a:p>
            <a:fld id="{629F6406-F71D-42D2-9874-99FD78C32C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7590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8651" y="4767263"/>
            <a:ext cx="7602912" cy="273844"/>
          </a:xfrm>
        </p:spPr>
        <p:txBody>
          <a:bodyPr/>
          <a:lstStyle>
            <a:lvl1pPr>
              <a:tabLst>
                <a:tab pos="177800" algn="l"/>
              </a:tabLst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51062" y="4767263"/>
            <a:ext cx="485365" cy="273844"/>
          </a:xfrm>
          <a:prstGeom prst="rect">
            <a:avLst/>
          </a:prstGeom>
        </p:spPr>
        <p:txBody>
          <a:bodyPr/>
          <a:lstStyle/>
          <a:p>
            <a:fld id="{629F6406-F71D-42D2-9874-99FD78C32C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1249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9175" y="4767263"/>
            <a:ext cx="7602388" cy="273844"/>
          </a:xfrm>
        </p:spPr>
        <p:txBody>
          <a:bodyPr/>
          <a:lstStyle>
            <a:lvl1pPr>
              <a:tabLst>
                <a:tab pos="177800" algn="l"/>
              </a:tabLst>
              <a:defRPr/>
            </a:lvl1pPr>
          </a:lstStyle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51062" y="4767263"/>
            <a:ext cx="485365" cy="273844"/>
          </a:xfrm>
          <a:prstGeom prst="rect">
            <a:avLst/>
          </a:prstGeom>
        </p:spPr>
        <p:txBody>
          <a:bodyPr/>
          <a:lstStyle/>
          <a:p>
            <a:fld id="{629F6406-F71D-42D2-9874-99FD78C32C2A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F86FF0-F970-42F0-9865-E9777B3CA7D6}"/>
              </a:ext>
            </a:extLst>
          </p:cNvPr>
          <p:cNvSpPr/>
          <p:nvPr userDrawn="1"/>
        </p:nvSpPr>
        <p:spPr>
          <a:xfrm>
            <a:off x="274320" y="697230"/>
            <a:ext cx="8755380" cy="845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3975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>
          <a:xfrm>
            <a:off x="8251062" y="4767263"/>
            <a:ext cx="485365" cy="273844"/>
          </a:xfrm>
          <a:prstGeom prst="rect">
            <a:avLst/>
          </a:prstGeom>
        </p:spPr>
        <p:txBody>
          <a:bodyPr/>
          <a:lstStyle/>
          <a:p>
            <a:fld id="{980E94A8-0648-D043-B8F7-3AFA110B04B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58774" y="712800"/>
            <a:ext cx="8420101" cy="349131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noProof="0"/>
              <a:t>Subtitle, 22 pts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37563" y="4793075"/>
            <a:ext cx="7613499" cy="215444"/>
          </a:xfrm>
        </p:spPr>
        <p:txBody>
          <a:bodyPr/>
          <a:lstStyle/>
          <a:p>
            <a:r>
              <a:rPr lang="en-US" noProof="0"/>
              <a:t>Global Medical Affairs </a:t>
            </a:r>
            <a:r>
              <a:rPr lang="en-US" noProof="0" err="1"/>
              <a:t>Fluzone</a:t>
            </a:r>
            <a:r>
              <a:rPr lang="en-US" noProof="0"/>
              <a:t> HD Medical Kit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58774" y="108000"/>
            <a:ext cx="8420101" cy="553568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US" noProof="0"/>
              <a:t>Text slide – 1 column, 28 pts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18969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140">
          <p15:clr>
            <a:srgbClr val="FBAE40"/>
          </p15:clr>
        </p15:guide>
        <p15:guide id="2" orient="horz" pos="309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rast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D01440F-CB45-4B1E-BF2B-97953CB355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2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Diapositive think-cell" r:id="rId11" imgW="413" imgH="416" progId="TCLayout.ActiveDocument.1">
                  <p:embed/>
                </p:oleObj>
              </mc:Choice>
              <mc:Fallback>
                <p:oleObj name="Diapositive think-cell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D01440F-CB45-4B1E-BF2B-97953CB355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1" y="1192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ED3A330D-704F-4050-81F6-50A136E7860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en-US" sz="2684" b="1" i="0" baseline="0">
              <a:solidFill>
                <a:schemeClr val="bg1"/>
              </a:solidFill>
              <a:latin typeface="Carnero Semibold"/>
              <a:ea typeface="+mj-ea"/>
              <a:cs typeface="+mj-cs"/>
              <a:sym typeface="Carnero Semibold"/>
            </a:endParaRPr>
          </a:p>
        </p:txBody>
      </p:sp>
      <p:sp>
        <p:nvSpPr>
          <p:cNvPr id="13" name="2. Slide Title">
            <a:extLst>
              <a:ext uri="{FF2B5EF4-FFF2-40B4-BE49-F238E27FC236}">
                <a16:creationId xmlns:a16="http://schemas.microsoft.com/office/drawing/2014/main" id="{5C829ED6-90BF-4B02-AD53-C2B66EC5467C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3" y="129159"/>
            <a:ext cx="8311896" cy="276999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0F8ABF34-9C24-45F4-B9AE-EDBE37FAC548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6053" y="429107"/>
            <a:ext cx="8311896" cy="20774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sz="135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E4920261-0593-4AC5-992E-73B8CB0A1C71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690505" y="4866114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lvl="0" algn="ctr" defTabSz="458016" fontAlgn="auto">
              <a:spcBef>
                <a:spcPts val="0"/>
              </a:spcBef>
              <a:spcAft>
                <a:spcPts val="0"/>
              </a:spcAft>
            </a:pPr>
            <a:fld id="{4ABDCABE-3F10-B64C-92F1-862014417034}" type="slidenum">
              <a:rPr lang="en-US" sz="675" b="0" smtClean="0">
                <a:solidFill>
                  <a:schemeClr val="bg1"/>
                </a:solidFill>
                <a:cs typeface="Arial" panose="020B0604020202020204" pitchFamily="34" charset="0"/>
              </a:rPr>
              <a:pPr lvl="0" algn="ctr" defTabSz="458016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US" sz="675" b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" name="5. Source" hidden="1">
            <a:extLst>
              <a:ext uri="{FF2B5EF4-FFF2-40B4-BE49-F238E27FC236}">
                <a16:creationId xmlns:a16="http://schemas.microsoft.com/office/drawing/2014/main" id="{0CC39C66-1ED1-4BBF-87FB-6C74C9A461BE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416052" y="4874068"/>
            <a:ext cx="5458396" cy="923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60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0364ABB4-AE33-4DE9-A20C-DBDBFEC0CA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416052" y="31200"/>
            <a:ext cx="2882504" cy="8310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0" name="Holder 4">
            <a:extLst>
              <a:ext uri="{FF2B5EF4-FFF2-40B4-BE49-F238E27FC236}">
                <a16:creationId xmlns:a16="http://schemas.microsoft.com/office/drawing/2014/main" id="{730D10CA-A096-4BFA-8977-4B55AEA6132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865761" y="4901733"/>
            <a:ext cx="708761" cy="83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6" b="0" i="0">
                <a:solidFill>
                  <a:schemeClr val="bg1"/>
                </a:solidFill>
                <a:latin typeface="Carnero Light"/>
                <a:cs typeface="Carnero Light"/>
              </a:defRPr>
            </a:lvl1pPr>
          </a:lstStyle>
          <a:p>
            <a:pPr marL="5776">
              <a:spcBef>
                <a:spcPts val="37"/>
              </a:spcBef>
            </a:pPr>
            <a:r>
              <a:rPr lang="en-US" spc="7" smtClean="0"/>
              <a:t>Speed, Scale,</a:t>
            </a:r>
            <a:r>
              <a:rPr lang="en-US" spc="-23" smtClean="0"/>
              <a:t> </a:t>
            </a:r>
            <a:r>
              <a:rPr lang="en-US" spc="7" smtClean="0"/>
              <a:t>Access</a:t>
            </a:r>
            <a:endParaRPr lang="en-US" spc="7"/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BEAC78EC-EE36-4E64-835B-C9D9724D83C9}"/>
              </a:ext>
            </a:extLst>
          </p:cNvPr>
          <p:cNvSpPr>
            <a:spLocks noChangeArrowheads="1"/>
          </p:cNvSpPr>
          <p:nvPr userDrawn="1">
            <p:custDataLst>
              <p:tags r:id="rId9"/>
            </p:custDataLst>
          </p:nvPr>
        </p:nvSpPr>
        <p:spPr bwMode="black">
          <a:xfrm>
            <a:off x="8690505" y="4866114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37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75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37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en-US" sz="675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Holder 5">
            <a:extLst>
              <a:ext uri="{FF2B5EF4-FFF2-40B4-BE49-F238E27FC236}">
                <a16:creationId xmlns:a16="http://schemas.microsoft.com/office/drawing/2014/main" id="{CB48ECDB-B2FE-4247-A111-DF49DB89CF1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67485" y="4901716"/>
            <a:ext cx="108307" cy="84014"/>
          </a:xfrm>
        </p:spPr>
        <p:txBody>
          <a:bodyPr lIns="0" tIns="0" rIns="0" bIns="0"/>
          <a:lstStyle>
            <a:lvl1pPr>
              <a:defRPr sz="546" b="0" i="0">
                <a:solidFill>
                  <a:schemeClr val="bg1"/>
                </a:solidFill>
                <a:latin typeface="Carnero Light"/>
                <a:cs typeface="Carnero Light"/>
              </a:defRPr>
            </a:lvl1pPr>
          </a:lstStyle>
          <a:p>
            <a:pPr marL="17328">
              <a:spcBef>
                <a:spcPts val="37"/>
              </a:spcBef>
            </a:pPr>
            <a:fld id="{81D60167-4931-47E6-BA6A-407CBD079E47}" type="slidenum">
              <a:rPr lang="en-US" spc="7" smtClean="0"/>
              <a:pPr marL="17328">
                <a:spcBef>
                  <a:spcPts val="37"/>
                </a:spcBef>
              </a:pPr>
              <a:t>‹N°›</a:t>
            </a:fld>
            <a:endParaRPr lang="en-US" spc="7"/>
          </a:p>
        </p:txBody>
      </p:sp>
    </p:spTree>
    <p:extLst>
      <p:ext uri="{BB962C8B-B14F-4D97-AF65-F5344CB8AC3E}">
        <p14:creationId xmlns:p14="http://schemas.microsoft.com/office/powerpoint/2010/main" val="115078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485900"/>
            <a:ext cx="3810000" cy="14859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086100"/>
            <a:ext cx="3810000" cy="14859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9379E-9386-2C43-A476-9B21357791C3}" type="slidenum">
              <a:rPr lang="fr-FR" altLang="x-none"/>
              <a:pPr>
                <a:defRPr/>
              </a:pPr>
              <a:t>‹N°›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383549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207C-C104-5C45-8EF3-DDAEE2E6DB71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5A939-EC72-E34E-914C-7C57EF3DFBF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10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58547"/>
            <a:ext cx="8143462" cy="843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49" y="1232448"/>
            <a:ext cx="8143463" cy="3400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1801" y="4767263"/>
            <a:ext cx="5809761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tabLst/>
              <a:defRPr sz="800" i="1">
                <a:solidFill>
                  <a:srgbClr val="0055A5"/>
                </a:solidFill>
              </a:defRPr>
            </a:lvl1pPr>
          </a:lstStyle>
          <a:p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E0CFE5B2-6CFE-40D1-BDFA-3F3A6963FF04}"/>
              </a:ext>
            </a:extLst>
          </p:cNvPr>
          <p:cNvCxnSpPr/>
          <p:nvPr userDrawn="1"/>
        </p:nvCxnSpPr>
        <p:spPr>
          <a:xfrm flipV="1">
            <a:off x="8241313" y="4767263"/>
            <a:ext cx="0" cy="376238"/>
          </a:xfrm>
          <a:prstGeom prst="line">
            <a:avLst/>
          </a:prstGeom>
          <a:ln w="12700">
            <a:solidFill>
              <a:srgbClr val="15A1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3FB4A06C-426B-4099-93FC-A9EA62008F3F}"/>
              </a:ext>
            </a:extLst>
          </p:cNvPr>
          <p:cNvCxnSpPr/>
          <p:nvPr userDrawn="1"/>
        </p:nvCxnSpPr>
        <p:spPr>
          <a:xfrm>
            <a:off x="628649" y="1037639"/>
            <a:ext cx="81434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77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  <p:sldLayoutId id="2147483681" r:id="rId6"/>
    <p:sldLayoutId id="2147483695" r:id="rId7"/>
    <p:sldLayoutId id="2147483696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 spc="-130" baseline="0">
          <a:solidFill>
            <a:srgbClr val="0055A5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rgbClr val="0055A5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rgbClr val="15A160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6207C-C104-5C45-8EF3-DDAEE2E6DB71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5A939-EC72-E34E-914C-7C57EF3DFBF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833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hyperlink" Target="https://www.astrazeneca.com/media-centre/press-releases/2020/azd1222hlr.html" TargetMode="External"/><Relationship Id="rId3" Type="http://schemas.openxmlformats.org/officeDocument/2006/relationships/tags" Target="../tags/tag10.xml"/><Relationship Id="rId7" Type="http://schemas.openxmlformats.org/officeDocument/2006/relationships/image" Target="../media/image23.emf"/><Relationship Id="rId12" Type="http://schemas.openxmlformats.org/officeDocument/2006/relationships/hyperlink" Target="https://www.sciencemag.org/sites/default/files/The%20first%20interim%20data%20analysis%20of%20the%20Sputnik%20V%20vaccine%20against%20COVID-19%20phase%20III%20clinical%20trials%20in%20the%20Russian%20Federation%20demonstrated%2092%25%20efficacy%20.pdf" TargetMode="External"/><Relationship Id="rId2" Type="http://schemas.openxmlformats.org/officeDocument/2006/relationships/tags" Target="../tags/tag9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6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8.sv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tif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2509520" y="1359694"/>
            <a:ext cx="4287520" cy="3169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defRPr/>
            </a:pPr>
            <a:endParaRPr lang="fr-FR" altLang="x-none" sz="2400" b="1" dirty="0">
              <a:latin typeface="Calibri Light" charset="0"/>
            </a:endParaRPr>
          </a:p>
          <a:p>
            <a:pPr algn="ctr" eaLnBrk="1" hangingPunct="1">
              <a:defRPr/>
            </a:pPr>
            <a:endParaRPr lang="fr-FR" altLang="x-none" dirty="0">
              <a:solidFill>
                <a:srgbClr val="A6A6A6"/>
              </a:solidFill>
            </a:endParaRPr>
          </a:p>
          <a:p>
            <a:pPr algn="ctr" eaLnBrk="1" hangingPunct="1">
              <a:defRPr/>
            </a:pPr>
            <a:endParaRPr lang="fr-FR" altLang="x-none" dirty="0">
              <a:solidFill>
                <a:srgbClr val="A6A6A6"/>
              </a:solidFill>
            </a:endParaRPr>
          </a:p>
          <a:p>
            <a:pPr algn="ctr" eaLnBrk="1" hangingPunct="1">
              <a:defRPr/>
            </a:pPr>
            <a:endParaRPr lang="fr-FR" altLang="x-none" dirty="0">
              <a:solidFill>
                <a:srgbClr val="A6A6A6"/>
              </a:solidFill>
            </a:endParaRPr>
          </a:p>
          <a:p>
            <a:pPr algn="ctr" eaLnBrk="1" hangingPunct="1">
              <a:defRPr/>
            </a:pPr>
            <a:endParaRPr lang="fr-FR" altLang="x-none" dirty="0">
              <a:solidFill>
                <a:srgbClr val="A6A6A6"/>
              </a:solidFill>
            </a:endParaRPr>
          </a:p>
          <a:p>
            <a:pPr algn="ctr" eaLnBrk="1" hangingPunct="1">
              <a:defRPr/>
            </a:pPr>
            <a:endParaRPr lang="fr-FR" altLang="x-none" sz="3000" dirty="0" smtClean="0">
              <a:solidFill>
                <a:srgbClr val="C00000"/>
              </a:solidFill>
              <a:ea typeface="ＭＳ Ｐゴシック" charset="-128"/>
            </a:endParaRPr>
          </a:p>
          <a:p>
            <a:pPr algn="ctr" eaLnBrk="1" hangingPunct="1">
              <a:defRPr/>
            </a:pPr>
            <a:r>
              <a:rPr lang="fr-FR" altLang="x-none" sz="3000" dirty="0" smtClean="0">
                <a:solidFill>
                  <a:srgbClr val="C00000"/>
                </a:solidFill>
                <a:ea typeface="ＭＳ Ｐゴシック" charset="-128"/>
              </a:rPr>
              <a:t>Vaccins COVID19</a:t>
            </a:r>
            <a:endParaRPr lang="fr-FR" altLang="fr-FR" sz="3000" b="1" dirty="0">
              <a:solidFill>
                <a:srgbClr val="C00000"/>
              </a:solidFill>
              <a:ea typeface="ＭＳ Ｐゴシック" charset="-128"/>
              <a:cs typeface="Calibri" charset="0"/>
            </a:endParaRPr>
          </a:p>
          <a:p>
            <a:pPr algn="ctr" eaLnBrk="1" hangingPunct="1">
              <a:defRPr/>
            </a:pPr>
            <a:endParaRPr lang="fr-FR" altLang="x-none" dirty="0">
              <a:solidFill>
                <a:srgbClr val="A6A6A6"/>
              </a:solidFill>
            </a:endParaRPr>
          </a:p>
          <a:p>
            <a:pPr algn="ctr" eaLnBrk="1" hangingPunct="1">
              <a:defRPr/>
            </a:pPr>
            <a:r>
              <a:rPr lang="fr-FR" altLang="x-none" dirty="0">
                <a:solidFill>
                  <a:schemeClr val="bg1">
                    <a:lumMod val="50000"/>
                  </a:schemeClr>
                </a:solidFill>
              </a:rPr>
              <a:t>Odile Launay</a:t>
            </a:r>
          </a:p>
          <a:p>
            <a:pPr algn="ctr" eaLnBrk="1" hangingPunct="1">
              <a:defRPr/>
            </a:pPr>
            <a:r>
              <a:rPr lang="fr-FR" altLang="x-none" dirty="0" smtClean="0">
                <a:solidFill>
                  <a:schemeClr val="bg1">
                    <a:lumMod val="50000"/>
                  </a:schemeClr>
                </a:solidFill>
              </a:rPr>
              <a:t>Hôpital Cochin, Paris</a:t>
            </a:r>
          </a:p>
          <a:p>
            <a:pPr algn="ctr" eaLnBrk="1" hangingPunct="1">
              <a:defRPr/>
            </a:pPr>
            <a:r>
              <a:rPr lang="fr-FR" altLang="x-none" dirty="0">
                <a:solidFill>
                  <a:schemeClr val="bg1">
                    <a:lumMod val="50000"/>
                  </a:schemeClr>
                </a:solidFill>
              </a:rPr>
              <a:t>8</a:t>
            </a:r>
            <a:r>
              <a:rPr lang="fr-FR" altLang="x-none" dirty="0" smtClean="0">
                <a:solidFill>
                  <a:schemeClr val="bg1">
                    <a:lumMod val="50000"/>
                  </a:schemeClr>
                </a:solidFill>
              </a:rPr>
              <a:t> décembre 2020</a:t>
            </a:r>
            <a:endParaRPr lang="fr-FR" altLang="x-none" dirty="0">
              <a:solidFill>
                <a:schemeClr val="bg1">
                  <a:lumMod val="50000"/>
                </a:schemeClr>
              </a:solidFill>
            </a:endParaRPr>
          </a:p>
          <a:p>
            <a:pPr algn="ctr" eaLnBrk="1" hangingPunct="1">
              <a:defRPr/>
            </a:pPr>
            <a:endParaRPr lang="fr-FR" altLang="x-none" i="1" dirty="0">
              <a:solidFill>
                <a:schemeClr val="bg1">
                  <a:lumMod val="50000"/>
                </a:schemeClr>
              </a:solidFill>
            </a:endParaRPr>
          </a:p>
          <a:p>
            <a:pPr algn="ctr" eaLnBrk="1" hangingPunct="1">
              <a:defRPr/>
            </a:pPr>
            <a:endParaRPr lang="fr-FR" altLang="x-none" dirty="0">
              <a:solidFill>
                <a:srgbClr val="A6A6A6"/>
              </a:solidFill>
            </a:endParaRPr>
          </a:p>
          <a:p>
            <a:pPr algn="ctr" eaLnBrk="1" hangingPunct="1">
              <a:defRPr/>
            </a:pPr>
            <a:endParaRPr lang="fr-FR" altLang="x-none" dirty="0">
              <a:solidFill>
                <a:srgbClr val="A6A6A6"/>
              </a:solidFill>
            </a:endParaRPr>
          </a:p>
          <a:p>
            <a:pPr algn="ctr" eaLnBrk="1" hangingPunct="1">
              <a:spcBef>
                <a:spcPct val="25000"/>
              </a:spcBef>
              <a:spcAft>
                <a:spcPct val="25000"/>
              </a:spcAft>
              <a:defRPr/>
            </a:pPr>
            <a:r>
              <a:rPr lang="fr-FR" altLang="x-none" sz="2400" b="1" dirty="0">
                <a:solidFill>
                  <a:schemeClr val="accent2"/>
                </a:solidFill>
                <a:latin typeface="Arial" charset="0"/>
              </a:rPr>
              <a:t/>
            </a:r>
            <a:br>
              <a:rPr lang="fr-FR" altLang="x-none" sz="2400" b="1" dirty="0">
                <a:solidFill>
                  <a:schemeClr val="accent2"/>
                </a:solidFill>
                <a:latin typeface="Arial" charset="0"/>
              </a:rPr>
            </a:br>
            <a:r>
              <a:rPr lang="fr-FR" altLang="x-none" sz="2400" b="1" dirty="0">
                <a:solidFill>
                  <a:schemeClr val="accent2"/>
                </a:solidFill>
                <a:latin typeface="Arial" charset="0"/>
              </a:rPr>
              <a:t/>
            </a:r>
            <a:br>
              <a:rPr lang="fr-FR" altLang="x-none" sz="2400" b="1" dirty="0">
                <a:solidFill>
                  <a:schemeClr val="accent2"/>
                </a:solidFill>
                <a:latin typeface="Arial" charset="0"/>
              </a:rPr>
            </a:br>
            <a:endParaRPr lang="fr-FR" altLang="x-none" sz="2400" b="1" dirty="0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18434" name="Picture 11" descr="C:\Users\541302\Desktop\UPD_UP2019_Transit_cmjn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1876" y="361962"/>
            <a:ext cx="2643618" cy="997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054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 smtClean="0">
                <a:solidFill>
                  <a:srgbClr val="C00000"/>
                </a:solidFill>
              </a:rPr>
              <a:t>Vaccins ARNm</a:t>
            </a:r>
            <a:endParaRPr lang="fr-FR" b="0" dirty="0">
              <a:solidFill>
                <a:srgbClr val="C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6406-F71D-42D2-9874-99FD78C32C2A}" type="slidenum">
              <a:rPr lang="fr-FR" smtClean="0"/>
              <a:t>10</a:t>
            </a:fld>
            <a:endParaRPr lang="fr-FR"/>
          </a:p>
        </p:txBody>
      </p:sp>
      <p:pic>
        <p:nvPicPr>
          <p:cNvPr id="1026" name="Image 1" descr="image00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0692" y="1189113"/>
            <a:ext cx="583882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46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err="1" smtClean="0">
                <a:solidFill>
                  <a:srgbClr val="C00000"/>
                </a:solidFill>
              </a:rPr>
              <a:t>Vecteurs</a:t>
            </a:r>
            <a:r>
              <a:rPr lang="en-GB" b="0" dirty="0" smtClean="0">
                <a:solidFill>
                  <a:srgbClr val="C00000"/>
                </a:solidFill>
              </a:rPr>
              <a:t> </a:t>
            </a:r>
            <a:r>
              <a:rPr lang="en-GB" b="0" dirty="0" err="1" smtClean="0">
                <a:solidFill>
                  <a:srgbClr val="C00000"/>
                </a:solidFill>
              </a:rPr>
              <a:t>viraux</a:t>
            </a:r>
            <a:endParaRPr lang="en-GB" b="0" dirty="0">
              <a:solidFill>
                <a:srgbClr val="C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6406-F71D-42D2-9874-99FD78C32C2A}" type="slidenum">
              <a:rPr lang="fr-FR" smtClean="0"/>
              <a:t>11</a:t>
            </a:fld>
            <a:endParaRPr lang="fr-FR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35110" y="1059657"/>
            <a:ext cx="8101317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342900" indent="-342900" eaLnBrk="1" hangingPunct="1">
              <a:buFont typeface="Arial" charset="0"/>
              <a:buChar char="•"/>
            </a:pPr>
            <a:r>
              <a:rPr lang="fr-FR" altLang="fr-FR" sz="160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Développement depuis les années 1980</a:t>
            </a:r>
          </a:p>
          <a:p>
            <a:pPr marL="342900" indent="-342900" eaLnBrk="1" hangingPunct="1">
              <a:buFont typeface="Arial" charset="0"/>
              <a:buChar char="•"/>
            </a:pPr>
            <a:endParaRPr lang="fr-FR" altLang="fr-FR" sz="1600" dirty="0" smtClean="0">
              <a:solidFill>
                <a:srgbClr val="0055A5"/>
              </a:solidFill>
              <a:latin typeface="+mn-lt"/>
              <a:ea typeface="MS PGothic" charset="-128"/>
            </a:endParaRPr>
          </a:p>
          <a:p>
            <a:pPr marL="342900" indent="-342900">
              <a:buFont typeface="Arial" charset="0"/>
              <a:buChar char="•"/>
            </a:pPr>
            <a:r>
              <a:rPr lang="fr-FR" altLang="fr-FR" sz="1600" dirty="0">
                <a:solidFill>
                  <a:srgbClr val="0055A5"/>
                </a:solidFill>
                <a:latin typeface="+mn-lt"/>
                <a:ea typeface="MS PGothic" charset="-128"/>
              </a:rPr>
              <a:t>Utilisations de virus </a:t>
            </a:r>
            <a:r>
              <a:rPr lang="fr-FR" altLang="fr-FR" sz="160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ADN ou ARN non </a:t>
            </a:r>
            <a:r>
              <a:rPr lang="fr-FR" altLang="fr-FR" sz="1600" dirty="0">
                <a:solidFill>
                  <a:srgbClr val="0055A5"/>
                </a:solidFill>
                <a:latin typeface="+mn-lt"/>
                <a:ea typeface="MS PGothic" charset="-128"/>
              </a:rPr>
              <a:t>pathogènes pour </a:t>
            </a:r>
            <a:r>
              <a:rPr lang="fr-FR" altLang="fr-FR" sz="160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l’homme pour </a:t>
            </a:r>
            <a:r>
              <a:rPr lang="fr-FR" altLang="fr-FR" sz="1600" dirty="0">
                <a:solidFill>
                  <a:srgbClr val="0055A5"/>
                </a:solidFill>
                <a:latin typeface="+mn-lt"/>
                <a:ea typeface="MS PGothic" charset="-128"/>
              </a:rPr>
              <a:t>induire une réponse immunitaire contre le pathogène d’intérêt </a:t>
            </a:r>
          </a:p>
          <a:p>
            <a:pPr marL="342900" indent="-342900">
              <a:buFont typeface="Arial" charset="0"/>
              <a:buChar char="•"/>
            </a:pPr>
            <a:endParaRPr lang="fr-FR" altLang="fr-FR" sz="1600" dirty="0" smtClean="0">
              <a:solidFill>
                <a:srgbClr val="0055A5"/>
              </a:solidFill>
              <a:latin typeface="+mn-lt"/>
              <a:ea typeface="MS PGothic" charset="-128"/>
            </a:endParaRPr>
          </a:p>
          <a:p>
            <a:pPr marL="342900" indent="-342900">
              <a:buFont typeface="Arial" charset="0"/>
              <a:buChar char="•"/>
            </a:pPr>
            <a:r>
              <a:rPr lang="fr-FR" altLang="fr-FR" sz="160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Insertion du ou des gènes d’intérêt dans le génome du vecteur </a:t>
            </a:r>
          </a:p>
          <a:p>
            <a:pPr marL="342900" indent="-342900">
              <a:buFont typeface="Arial" charset="0"/>
              <a:buChar char="•"/>
            </a:pPr>
            <a:endParaRPr lang="fr-FR" altLang="fr-FR" sz="1600" dirty="0">
              <a:solidFill>
                <a:srgbClr val="0055A5"/>
              </a:solidFill>
              <a:latin typeface="+mn-lt"/>
              <a:ea typeface="MS PGothic" charset="-128"/>
            </a:endParaRPr>
          </a:p>
          <a:p>
            <a:pPr marL="342900" indent="-342900">
              <a:buFont typeface="Arial" charset="0"/>
              <a:buChar char="•"/>
            </a:pPr>
            <a:r>
              <a:rPr lang="fr-FR" altLang="fr-FR" sz="1600" dirty="0">
                <a:solidFill>
                  <a:srgbClr val="0055A5"/>
                </a:solidFill>
                <a:latin typeface="+mn-lt"/>
                <a:ea typeface="MS PGothic" charset="-128"/>
              </a:rPr>
              <a:t>E</a:t>
            </a:r>
            <a:r>
              <a:rPr lang="fr-FR" altLang="fr-FR" sz="160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xpression de l’antigène dans le cadre d’une infection virale hétérologue permettant une forte stimulation de l’immunité innée nécessaire à l’induction d’une réponse immunitaire humorale et cellulaire (adjuvant intrinsèque)</a:t>
            </a:r>
          </a:p>
          <a:p>
            <a:pPr marL="342900" indent="-342900">
              <a:buFont typeface="Arial" charset="0"/>
              <a:buChar char="•"/>
            </a:pPr>
            <a:endParaRPr lang="fr-FR" altLang="fr-FR" sz="1600" dirty="0">
              <a:solidFill>
                <a:srgbClr val="0055A5"/>
              </a:solidFill>
              <a:latin typeface="+mn-lt"/>
              <a:ea typeface="MS PGothic" charset="-128"/>
            </a:endParaRPr>
          </a:p>
          <a:p>
            <a:pPr marL="342900" indent="-342900">
              <a:buFont typeface="Arial" charset="0"/>
              <a:buChar char="•"/>
            </a:pPr>
            <a:r>
              <a:rPr lang="fr-FR" altLang="fr-FR" sz="160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Intérêt de ces vecteurs viraux dans le cadre des MIE: caractéristiques du candidat vaccin (réponse immune, sécurité d’utilisation et fabrication ) déterminées par le vecteur lui même</a:t>
            </a:r>
          </a:p>
          <a:p>
            <a:pPr marL="342900" indent="-342900">
              <a:buFont typeface="Arial" charset="0"/>
              <a:buChar char="•"/>
            </a:pPr>
            <a:endParaRPr lang="fr-FR" altLang="fr-FR" sz="1600" dirty="0" smtClean="0">
              <a:solidFill>
                <a:srgbClr val="0055A5"/>
              </a:solidFill>
              <a:latin typeface="+mn-lt"/>
              <a:ea typeface="MS PGothic" charset="-128"/>
            </a:endParaRPr>
          </a:p>
          <a:p>
            <a:pPr marL="342900" indent="-342900">
              <a:buFont typeface="Arial" charset="0"/>
              <a:buChar char="•"/>
            </a:pPr>
            <a:r>
              <a:rPr lang="fr-FR" altLang="fr-FR" sz="1600" dirty="0" smtClean="0">
                <a:solidFill>
                  <a:srgbClr val="15A160"/>
                </a:solidFill>
                <a:latin typeface="+mn-lt"/>
                <a:ea typeface="MS PGothic" charset="-128"/>
              </a:rPr>
              <a:t>Permet la construction rapide de nouveaux candidats vaccins </a:t>
            </a:r>
            <a:endParaRPr lang="fr-FR" altLang="fr-FR" sz="1600" dirty="0">
              <a:solidFill>
                <a:srgbClr val="15A160"/>
              </a:solidFill>
              <a:latin typeface="+mn-lt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44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err="1" smtClean="0">
                <a:solidFill>
                  <a:srgbClr val="C00000"/>
                </a:solidFill>
              </a:rPr>
              <a:t>Vecteurs</a:t>
            </a:r>
            <a:r>
              <a:rPr lang="en-GB" b="0" dirty="0" smtClean="0">
                <a:solidFill>
                  <a:srgbClr val="C00000"/>
                </a:solidFill>
              </a:rPr>
              <a:t> </a:t>
            </a:r>
            <a:r>
              <a:rPr lang="en-GB" b="0" dirty="0" err="1" smtClean="0">
                <a:solidFill>
                  <a:srgbClr val="C00000"/>
                </a:solidFill>
              </a:rPr>
              <a:t>viraux</a:t>
            </a:r>
            <a:endParaRPr lang="en-GB" b="0" dirty="0">
              <a:solidFill>
                <a:srgbClr val="C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6406-F71D-42D2-9874-99FD78C32C2A}" type="slidenum">
              <a:rPr lang="fr-FR" smtClean="0"/>
              <a:t>12</a:t>
            </a:fld>
            <a:endParaRPr lang="fr-FR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01445" y="1059657"/>
            <a:ext cx="5270089" cy="405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342900" indent="-342900" eaLnBrk="1" hangingPunct="1">
              <a:buAutoNum type="arabicPeriod"/>
            </a:pPr>
            <a:r>
              <a:rPr lang="fr-FR" altLang="fr-FR" sz="200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Vecteurs viraux réplicatifs</a:t>
            </a:r>
          </a:p>
          <a:p>
            <a:r>
              <a:rPr lang="fr-FR" altLang="fr-FR" sz="160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- </a:t>
            </a:r>
            <a:r>
              <a:rPr lang="fr-FR" altLang="fr-FR" sz="1500" dirty="0" smtClean="0">
                <a:solidFill>
                  <a:srgbClr val="15A160"/>
                </a:solidFill>
                <a:latin typeface="+mn-lt"/>
                <a:ea typeface="MS PGothic" charset="-128"/>
              </a:rPr>
              <a:t>VSV</a:t>
            </a:r>
            <a:r>
              <a:rPr lang="fr-FR" altLang="fr-FR" sz="1500" dirty="0">
                <a:solidFill>
                  <a:srgbClr val="15A160"/>
                </a:solidFill>
                <a:latin typeface="+mn-lt"/>
                <a:ea typeface="MS PGothic" charset="-128"/>
              </a:rPr>
              <a:t>: virus de la stomatite </a:t>
            </a:r>
            <a:r>
              <a:rPr lang="fr-FR" altLang="fr-FR" sz="1500" dirty="0" smtClean="0">
                <a:solidFill>
                  <a:srgbClr val="15A160"/>
                </a:solidFill>
                <a:latin typeface="+mn-lt"/>
                <a:ea typeface="MS PGothic" charset="-128"/>
              </a:rPr>
              <a:t>vésiculeuse</a:t>
            </a:r>
            <a:r>
              <a:rPr lang="fr-FR" altLang="fr-FR" sz="150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, </a:t>
            </a:r>
            <a:r>
              <a:rPr lang="fr-FR" altLang="fr-FR" sz="1500" dirty="0">
                <a:solidFill>
                  <a:srgbClr val="0055A5"/>
                </a:solidFill>
                <a:latin typeface="+mn-lt"/>
                <a:ea typeface="MS PGothic" charset="-128"/>
              </a:rPr>
              <a:t>famille des </a:t>
            </a:r>
            <a:r>
              <a:rPr lang="fr-FR" altLang="fr-FR" sz="1500" i="1" dirty="0" err="1">
                <a:solidFill>
                  <a:srgbClr val="0055A5"/>
                </a:solidFill>
                <a:latin typeface="+mn-lt"/>
                <a:ea typeface="MS PGothic" charset="-128"/>
              </a:rPr>
              <a:t>Rhabdoviridae</a:t>
            </a:r>
            <a:r>
              <a:rPr lang="fr-FR" altLang="fr-FR" sz="1500" dirty="0">
                <a:solidFill>
                  <a:srgbClr val="0055A5"/>
                </a:solidFill>
                <a:latin typeface="+mn-lt"/>
                <a:ea typeface="MS PGothic" charset="-128"/>
              </a:rPr>
              <a:t> </a:t>
            </a:r>
            <a:r>
              <a:rPr lang="fr-FR" altLang="fr-FR" sz="150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: vaccin Ebola MSD VSV </a:t>
            </a:r>
            <a:r>
              <a:rPr lang="fr-FR" altLang="fr-FR" sz="1500" dirty="0" err="1" smtClean="0">
                <a:solidFill>
                  <a:srgbClr val="0055A5"/>
                </a:solidFill>
                <a:latin typeface="+mn-lt"/>
                <a:ea typeface="MS PGothic" charset="-128"/>
              </a:rPr>
              <a:t>Zaire</a:t>
            </a:r>
            <a:r>
              <a:rPr lang="fr-FR" altLang="fr-FR" sz="150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 GP (</a:t>
            </a:r>
            <a:r>
              <a:rPr lang="fr-FR" altLang="fr-FR" sz="1500" dirty="0" err="1" smtClean="0">
                <a:solidFill>
                  <a:srgbClr val="0055A5"/>
                </a:solidFill>
                <a:latin typeface="+mn-lt"/>
                <a:ea typeface="MS PGothic" charset="-128"/>
              </a:rPr>
              <a:t>Ervebo</a:t>
            </a:r>
            <a:r>
              <a:rPr lang="fr-FR" altLang="fr-FR" sz="1500" dirty="0">
                <a:solidFill>
                  <a:srgbClr val="0055A5"/>
                </a:solidFill>
                <a:latin typeface="+mn-lt"/>
                <a:ea typeface="MS PGothic" charset="-128"/>
              </a:rPr>
              <a:t>)</a:t>
            </a:r>
          </a:p>
          <a:p>
            <a:pPr eaLnBrk="1" hangingPunct="1"/>
            <a:r>
              <a:rPr lang="fr-FR" altLang="fr-FR" sz="150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- </a:t>
            </a:r>
            <a:r>
              <a:rPr lang="fr-FR" altLang="fr-FR" sz="1500" dirty="0" smtClean="0">
                <a:solidFill>
                  <a:srgbClr val="15A160"/>
                </a:solidFill>
                <a:latin typeface="+mn-lt"/>
                <a:ea typeface="MS PGothic" charset="-128"/>
              </a:rPr>
              <a:t>Souches vaccinales </a:t>
            </a:r>
            <a:r>
              <a:rPr lang="fr-FR" altLang="fr-FR" sz="1500" u="sng" dirty="0" smtClean="0">
                <a:solidFill>
                  <a:srgbClr val="15A160"/>
                </a:solidFill>
                <a:latin typeface="+mn-lt"/>
                <a:ea typeface="MS PGothic" charset="-128"/>
              </a:rPr>
              <a:t>chimères</a:t>
            </a:r>
            <a:endParaRPr lang="fr-FR" altLang="fr-FR" sz="1500" dirty="0">
              <a:solidFill>
                <a:srgbClr val="15A160"/>
              </a:solidFill>
              <a:latin typeface="+mn-lt"/>
              <a:ea typeface="MS PGothic" charset="-128"/>
            </a:endParaRPr>
          </a:p>
          <a:p>
            <a:r>
              <a:rPr lang="fr-FR" altLang="fr-FR" sz="150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	- virus vaccinal </a:t>
            </a:r>
            <a:r>
              <a:rPr lang="fr-FR" altLang="fr-FR" sz="1500" dirty="0">
                <a:solidFill>
                  <a:srgbClr val="0055A5"/>
                </a:solidFill>
                <a:latin typeface="+mn-lt"/>
                <a:ea typeface="MS PGothic" charset="-128"/>
              </a:rPr>
              <a:t>fièvre jaune: </a:t>
            </a:r>
            <a:r>
              <a:rPr lang="fr-FR" altLang="fr-FR" sz="150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Dengue (</a:t>
            </a:r>
            <a:r>
              <a:rPr lang="fr-FR" altLang="fr-FR" sz="1500" dirty="0" err="1" smtClean="0">
                <a:solidFill>
                  <a:srgbClr val="0055A5"/>
                </a:solidFill>
                <a:latin typeface="+mn-lt"/>
                <a:ea typeface="MS PGothic" charset="-128"/>
              </a:rPr>
              <a:t>Dengvaxia</a:t>
            </a:r>
            <a:r>
              <a:rPr lang="fr-FR" altLang="fr-FR" sz="150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), 		Encéphalite japonaise, 	West </a:t>
            </a:r>
            <a:r>
              <a:rPr lang="fr-FR" altLang="fr-FR" sz="1500" dirty="0">
                <a:solidFill>
                  <a:srgbClr val="0055A5"/>
                </a:solidFill>
                <a:latin typeface="+mn-lt"/>
                <a:ea typeface="MS PGothic" charset="-128"/>
              </a:rPr>
              <a:t>Nile, </a:t>
            </a:r>
          </a:p>
          <a:p>
            <a:pPr marL="457200" lvl="1" indent="0"/>
            <a:r>
              <a:rPr lang="fr-FR" altLang="fr-FR" sz="150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- virus vaccinal rougeole </a:t>
            </a:r>
            <a:r>
              <a:rPr lang="fr-FR" altLang="fr-FR" sz="1500" dirty="0">
                <a:solidFill>
                  <a:srgbClr val="0055A5"/>
                </a:solidFill>
                <a:latin typeface="+mn-lt"/>
                <a:ea typeface="MS PGothic" charset="-128"/>
              </a:rPr>
              <a:t>: </a:t>
            </a:r>
            <a:r>
              <a:rPr lang="fr-FR" altLang="fr-FR" sz="1500" dirty="0" err="1" smtClean="0">
                <a:solidFill>
                  <a:srgbClr val="0055A5"/>
                </a:solidFill>
                <a:latin typeface="+mn-lt"/>
                <a:ea typeface="MS PGothic" charset="-128"/>
              </a:rPr>
              <a:t>Chik</a:t>
            </a:r>
            <a:r>
              <a:rPr lang="fr-FR" altLang="fr-FR" sz="150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, </a:t>
            </a:r>
            <a:r>
              <a:rPr lang="fr-FR" altLang="fr-FR" sz="1500" dirty="0" err="1" smtClean="0">
                <a:solidFill>
                  <a:srgbClr val="0055A5"/>
                </a:solidFill>
                <a:latin typeface="+mn-lt"/>
                <a:ea typeface="MS PGothic" charset="-128"/>
              </a:rPr>
              <a:t>Zika</a:t>
            </a:r>
            <a:r>
              <a:rPr lang="fr-FR" altLang="fr-FR" sz="150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, Lassa, SARS-CoV2</a:t>
            </a:r>
          </a:p>
          <a:p>
            <a:pPr eaLnBrk="1" hangingPunct="1">
              <a:buFontTx/>
              <a:buChar char="-"/>
            </a:pPr>
            <a:endParaRPr lang="fr-FR" altLang="fr-FR" sz="1350" dirty="0">
              <a:solidFill>
                <a:srgbClr val="0055A5"/>
              </a:solidFill>
              <a:latin typeface="+mn-lt"/>
              <a:ea typeface="MS PGothic" charset="-128"/>
            </a:endParaRPr>
          </a:p>
          <a:p>
            <a:pPr eaLnBrk="1" hangingPunct="1"/>
            <a:r>
              <a:rPr lang="fr-FR" altLang="fr-FR" sz="200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2</a:t>
            </a:r>
            <a:r>
              <a:rPr lang="fr-FR" altLang="fr-FR" sz="2000" dirty="0">
                <a:solidFill>
                  <a:srgbClr val="0055A5"/>
                </a:solidFill>
                <a:latin typeface="+mn-lt"/>
                <a:ea typeface="MS PGothic" charset="-128"/>
              </a:rPr>
              <a:t>. </a:t>
            </a:r>
            <a:r>
              <a:rPr lang="fr-FR" altLang="fr-FR" sz="200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 Vecteurs viraux non réplicatifs </a:t>
            </a:r>
            <a:endParaRPr lang="fr-FR" altLang="fr-FR" sz="2000" dirty="0">
              <a:solidFill>
                <a:srgbClr val="0055A5"/>
              </a:solidFill>
              <a:latin typeface="+mn-lt"/>
              <a:ea typeface="MS PGothic" charset="-128"/>
            </a:endParaRPr>
          </a:p>
          <a:p>
            <a:pPr>
              <a:spcBef>
                <a:spcPct val="25000"/>
              </a:spcBef>
            </a:pPr>
            <a:r>
              <a:rPr lang="fr-FR" altLang="fr-FR" sz="1500" dirty="0">
                <a:solidFill>
                  <a:srgbClr val="0055A5"/>
                </a:solidFill>
                <a:latin typeface="+mn-lt"/>
                <a:ea typeface="MS PGothic" charset="-128"/>
              </a:rPr>
              <a:t>- </a:t>
            </a:r>
            <a:r>
              <a:rPr lang="fr-FR" altLang="fr-FR" sz="1500" dirty="0" smtClean="0">
                <a:solidFill>
                  <a:srgbClr val="15A160"/>
                </a:solidFill>
                <a:latin typeface="+mn-lt"/>
                <a:ea typeface="MS PGothic" charset="-128"/>
              </a:rPr>
              <a:t>adénovirus</a:t>
            </a:r>
            <a:r>
              <a:rPr lang="fr-FR" altLang="fr-FR" sz="150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:  humains (Ad5, Ad26, Ad 75), non humains </a:t>
            </a:r>
            <a:r>
              <a:rPr lang="fr-FR" sz="1500" dirty="0" smtClean="0">
                <a:solidFill>
                  <a:srgbClr val="0055A5"/>
                </a:solidFill>
              </a:rPr>
              <a:t>ChAd63</a:t>
            </a:r>
            <a:endParaRPr lang="fr-FR" altLang="fr-FR" sz="1600" dirty="0">
              <a:solidFill>
                <a:srgbClr val="0055A5"/>
              </a:solidFill>
              <a:latin typeface="+mn-lt"/>
              <a:ea typeface="MS PGothic" charset="-128"/>
            </a:endParaRPr>
          </a:p>
          <a:p>
            <a:pPr>
              <a:spcBef>
                <a:spcPct val="25000"/>
              </a:spcBef>
              <a:buFontTx/>
              <a:buChar char="-"/>
            </a:pPr>
            <a:r>
              <a:rPr lang="fr-FR" altLang="fr-FR" sz="1600" dirty="0">
                <a:solidFill>
                  <a:srgbClr val="0055A5"/>
                </a:solidFill>
                <a:latin typeface="+mn-lt"/>
                <a:ea typeface="MS PGothic" charset="-128"/>
              </a:rPr>
              <a:t> </a:t>
            </a:r>
            <a:r>
              <a:rPr lang="fr-FR" altLang="fr-FR" sz="1600" dirty="0" err="1">
                <a:solidFill>
                  <a:srgbClr val="15A160"/>
                </a:solidFill>
                <a:latin typeface="+mn-lt"/>
                <a:ea typeface="MS PGothic" charset="-128"/>
              </a:rPr>
              <a:t>poxvirus</a:t>
            </a:r>
            <a:r>
              <a:rPr lang="fr-FR" altLang="fr-FR" sz="1600" dirty="0">
                <a:solidFill>
                  <a:srgbClr val="0055A5"/>
                </a:solidFill>
                <a:latin typeface="+mn-lt"/>
                <a:ea typeface="MS PGothic" charset="-128"/>
              </a:rPr>
              <a:t>: </a:t>
            </a:r>
          </a:p>
          <a:p>
            <a:pPr>
              <a:spcBef>
                <a:spcPct val="25000"/>
              </a:spcBef>
            </a:pPr>
            <a:r>
              <a:rPr lang="fr-FR" altLang="fr-FR" sz="1350" dirty="0">
                <a:solidFill>
                  <a:srgbClr val="0055A5"/>
                </a:solidFill>
                <a:latin typeface="+mn-lt"/>
                <a:ea typeface="MS PGothic" charset="-128"/>
              </a:rPr>
              <a:t>	</a:t>
            </a:r>
            <a:r>
              <a:rPr lang="fr-FR" altLang="fr-FR" sz="135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-virus de la vaccine</a:t>
            </a:r>
            <a:r>
              <a:rPr lang="fr-FR" altLang="fr-FR" sz="1350" dirty="0">
                <a:solidFill>
                  <a:srgbClr val="0055A5"/>
                </a:solidFill>
                <a:latin typeface="+mn-lt"/>
                <a:ea typeface="MS PGothic" charset="-128"/>
              </a:rPr>
              <a:t>: MVA, NYVAC</a:t>
            </a:r>
          </a:p>
          <a:p>
            <a:pPr>
              <a:spcBef>
                <a:spcPct val="25000"/>
              </a:spcBef>
            </a:pPr>
            <a:r>
              <a:rPr lang="fr-FR" altLang="fr-FR" sz="1350" dirty="0">
                <a:solidFill>
                  <a:srgbClr val="0055A5"/>
                </a:solidFill>
                <a:latin typeface="+mn-lt"/>
                <a:ea typeface="MS PGothic" charset="-128"/>
              </a:rPr>
              <a:t>	- </a:t>
            </a:r>
            <a:r>
              <a:rPr lang="fr-FR" altLang="fr-FR" sz="1350" dirty="0" err="1">
                <a:solidFill>
                  <a:srgbClr val="0055A5"/>
                </a:solidFill>
                <a:latin typeface="+mn-lt"/>
                <a:ea typeface="MS PGothic" charset="-128"/>
              </a:rPr>
              <a:t>canarypox</a:t>
            </a:r>
            <a:r>
              <a:rPr lang="fr-FR" altLang="fr-FR" sz="1350" dirty="0">
                <a:solidFill>
                  <a:srgbClr val="0055A5"/>
                </a:solidFill>
                <a:latin typeface="+mn-lt"/>
                <a:ea typeface="MS PGothic" charset="-128"/>
              </a:rPr>
              <a:t>: ALVAC</a:t>
            </a:r>
          </a:p>
          <a:p>
            <a:pPr>
              <a:spcBef>
                <a:spcPct val="25000"/>
              </a:spcBef>
              <a:buFontTx/>
              <a:buChar char="-"/>
            </a:pPr>
            <a:r>
              <a:rPr lang="fr-FR" altLang="fr-FR" sz="1500" dirty="0">
                <a:solidFill>
                  <a:srgbClr val="0055A5"/>
                </a:solidFill>
                <a:latin typeface="+mn-lt"/>
                <a:ea typeface="MS PGothic" charset="-128"/>
              </a:rPr>
              <a:t> </a:t>
            </a:r>
            <a:r>
              <a:rPr lang="fr-FR" altLang="fr-FR" sz="150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vaccin Ebola Janssen : combinaison Ad26 ZEBOV GP (</a:t>
            </a:r>
            <a:r>
              <a:rPr lang="fr-FR" sz="1500" dirty="0" err="1" smtClean="0">
                <a:solidFill>
                  <a:srgbClr val="0055A5"/>
                </a:solidFill>
                <a:latin typeface="+mn-lt"/>
              </a:rPr>
              <a:t>Zabdeno</a:t>
            </a:r>
            <a:r>
              <a:rPr lang="fr-FR" sz="1500" dirty="0" smtClean="0">
                <a:solidFill>
                  <a:srgbClr val="0055A5"/>
                </a:solidFill>
                <a:latin typeface="+mn-lt"/>
              </a:rPr>
              <a:t>)</a:t>
            </a:r>
            <a:r>
              <a:rPr lang="fr-FR" altLang="fr-FR" sz="150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 et </a:t>
            </a:r>
            <a:r>
              <a:rPr lang="fr-FR" sz="1500" dirty="0" smtClean="0">
                <a:solidFill>
                  <a:srgbClr val="0055A5"/>
                </a:solidFill>
                <a:latin typeface="+mn-lt"/>
              </a:rPr>
              <a:t>MVA-BN-</a:t>
            </a:r>
            <a:r>
              <a:rPr lang="fr-FR" sz="1500" dirty="0" err="1" smtClean="0">
                <a:solidFill>
                  <a:srgbClr val="0055A5"/>
                </a:solidFill>
                <a:latin typeface="+mn-lt"/>
              </a:rPr>
              <a:t>Filo</a:t>
            </a:r>
            <a:r>
              <a:rPr lang="fr-FR" sz="1500" dirty="0" smtClean="0">
                <a:solidFill>
                  <a:srgbClr val="0055A5"/>
                </a:solidFill>
                <a:latin typeface="+mn-lt"/>
              </a:rPr>
              <a:t> (</a:t>
            </a:r>
            <a:r>
              <a:rPr lang="fr-FR" sz="1500" dirty="0" err="1" smtClean="0">
                <a:solidFill>
                  <a:srgbClr val="0055A5"/>
                </a:solidFill>
                <a:latin typeface="+mn-lt"/>
              </a:rPr>
              <a:t>Mvabea</a:t>
            </a:r>
            <a:r>
              <a:rPr lang="fr-FR" sz="1500" dirty="0" smtClean="0">
                <a:solidFill>
                  <a:srgbClr val="0055A5"/>
                </a:solidFill>
                <a:latin typeface="+mn-lt"/>
              </a:rPr>
              <a:t>)</a:t>
            </a:r>
            <a:endParaRPr lang="fr-FR" altLang="fr-FR" sz="1500" dirty="0">
              <a:solidFill>
                <a:srgbClr val="0055A5"/>
              </a:solidFill>
              <a:latin typeface="+mn-lt"/>
              <a:ea typeface="MS PGothic" charset="-128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23" t="18552" r="44106" b="12347"/>
          <a:stretch>
            <a:fillRect/>
          </a:stretch>
        </p:blipFill>
        <p:spPr bwMode="auto">
          <a:xfrm>
            <a:off x="5942627" y="94458"/>
            <a:ext cx="3081541" cy="46728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algn="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7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31" y="56777"/>
            <a:ext cx="7886700" cy="994172"/>
          </a:xfrm>
        </p:spPr>
        <p:txBody>
          <a:bodyPr/>
          <a:lstStyle/>
          <a:p>
            <a:r>
              <a:rPr lang="en-GB" b="0" dirty="0" err="1" smtClean="0">
                <a:solidFill>
                  <a:srgbClr val="C00000"/>
                </a:solidFill>
              </a:rPr>
              <a:t>Etat</a:t>
            </a:r>
            <a:r>
              <a:rPr lang="en-GB" b="0" dirty="0" smtClean="0">
                <a:solidFill>
                  <a:srgbClr val="C00000"/>
                </a:solidFill>
              </a:rPr>
              <a:t> de </a:t>
            </a:r>
            <a:r>
              <a:rPr lang="en-GB" b="0" dirty="0" err="1" smtClean="0">
                <a:solidFill>
                  <a:srgbClr val="C00000"/>
                </a:solidFill>
              </a:rPr>
              <a:t>lieux</a:t>
            </a:r>
            <a:r>
              <a:rPr lang="en-GB" b="0" dirty="0" smtClean="0">
                <a:solidFill>
                  <a:srgbClr val="C00000"/>
                </a:solidFill>
              </a:rPr>
              <a:t> au 30 </a:t>
            </a:r>
            <a:r>
              <a:rPr lang="en-GB" b="0" dirty="0" err="1" smtClean="0">
                <a:solidFill>
                  <a:srgbClr val="C00000"/>
                </a:solidFill>
              </a:rPr>
              <a:t>novembre</a:t>
            </a:r>
            <a:r>
              <a:rPr lang="en-GB" b="0" dirty="0" smtClean="0">
                <a:solidFill>
                  <a:srgbClr val="C00000"/>
                </a:solidFill>
              </a:rPr>
              <a:t> 2020</a:t>
            </a:r>
            <a:endParaRPr lang="en-GB" b="0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223522" y="1001864"/>
            <a:ext cx="4592322" cy="3400275"/>
          </a:xfrm>
        </p:spPr>
        <p:txBody>
          <a:bodyPr>
            <a:normAutofit/>
          </a:bodyPr>
          <a:lstStyle/>
          <a:p>
            <a:pPr marL="342892" lvl="1" indent="0">
              <a:buClr>
                <a:schemeClr val="tx1"/>
              </a:buClr>
              <a:buNone/>
            </a:pPr>
            <a:r>
              <a:rPr lang="fr-FR" sz="1600" dirty="0"/>
              <a:t>Virus </a:t>
            </a:r>
            <a:r>
              <a:rPr lang="fr-FR" sz="1600" dirty="0">
                <a:solidFill>
                  <a:srgbClr val="0055A5"/>
                </a:solidFill>
              </a:rPr>
              <a:t>(inactivé, atténué)</a:t>
            </a:r>
          </a:p>
          <a:p>
            <a:pPr marL="342892" lvl="1" indent="0">
              <a:buClr>
                <a:schemeClr val="tx1"/>
              </a:buClr>
              <a:buNone/>
            </a:pPr>
            <a:r>
              <a:rPr lang="fr-FR" sz="1600" dirty="0">
                <a:solidFill>
                  <a:schemeClr val="accent2"/>
                </a:solidFill>
              </a:rPr>
              <a:t>Vecteur viral </a:t>
            </a:r>
            <a:r>
              <a:rPr lang="fr-FR" sz="1600" dirty="0">
                <a:solidFill>
                  <a:srgbClr val="0055A5"/>
                </a:solidFill>
              </a:rPr>
              <a:t>(réplicatif, non réplicatif)</a:t>
            </a:r>
          </a:p>
          <a:p>
            <a:pPr marL="342892" lvl="1" indent="0">
              <a:buClr>
                <a:schemeClr val="tx1"/>
              </a:buClr>
              <a:buNone/>
            </a:pPr>
            <a:r>
              <a:rPr lang="fr-FR" sz="1600" dirty="0">
                <a:solidFill>
                  <a:srgbClr val="00B0F0"/>
                </a:solidFill>
              </a:rPr>
              <a:t>Acide nucléique </a:t>
            </a:r>
            <a:r>
              <a:rPr lang="fr-FR" sz="1600" dirty="0">
                <a:solidFill>
                  <a:srgbClr val="0055A5"/>
                </a:solidFill>
              </a:rPr>
              <a:t>(ADN, ARN)</a:t>
            </a:r>
          </a:p>
          <a:p>
            <a:pPr marL="342892" lvl="1" indent="0">
              <a:buClr>
                <a:schemeClr val="tx1"/>
              </a:buClr>
              <a:buNone/>
            </a:pPr>
            <a:r>
              <a:rPr lang="fr-FR" sz="1600" dirty="0">
                <a:solidFill>
                  <a:srgbClr val="6E4583"/>
                </a:solidFill>
              </a:rPr>
              <a:t>Protéines recombinantes</a:t>
            </a:r>
            <a:endParaRPr lang="en-GB" sz="16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28950" y="4900331"/>
            <a:ext cx="3086100" cy="273844"/>
          </a:xfr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6406-F71D-42D2-9874-99FD78C32C2A}" type="slidenum">
              <a:rPr lang="fr-FR" smtClean="0"/>
              <a:t>13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266972" y="4705603"/>
            <a:ext cx="419191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350" dirty="0"/>
              <a:t>https://vac-</a:t>
            </a:r>
            <a:r>
              <a:rPr lang="en-GB" sz="1350" dirty="0" err="1"/>
              <a:t>lshtm.shinyapps.io</a:t>
            </a:r>
            <a:r>
              <a:rPr lang="en-GB" sz="1350" dirty="0"/>
              <a:t>/</a:t>
            </a:r>
            <a:r>
              <a:rPr lang="en-GB" sz="1350" dirty="0" err="1"/>
              <a:t>ncov_vaccine_landscape</a:t>
            </a:r>
            <a:r>
              <a:rPr lang="en-GB" sz="1350" dirty="0"/>
              <a:t>/</a:t>
            </a:r>
          </a:p>
        </p:txBody>
      </p:sp>
      <p:pic>
        <p:nvPicPr>
          <p:cNvPr id="9" name="Espace réservé du contenu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409" t="27762" b="36632"/>
          <a:stretch/>
        </p:blipFill>
        <p:spPr>
          <a:xfrm>
            <a:off x="1693333" y="2224118"/>
            <a:ext cx="7113864" cy="2413555"/>
          </a:xfrm>
          <a:prstGeom prst="rect">
            <a:avLst/>
          </a:prstGeom>
        </p:spPr>
      </p:pic>
      <p:pic>
        <p:nvPicPr>
          <p:cNvPr id="12" name="Espace réservé du contenu 5"/>
          <p:cNvPicPr>
            <a:picLocks noChangeAspect="1"/>
          </p:cNvPicPr>
          <p:nvPr/>
        </p:nvPicPr>
        <p:blipFill rotWithShape="1">
          <a:blip r:embed="rId3"/>
          <a:srcRect l="13556" t="15562" r="66525" b="71242"/>
          <a:stretch/>
        </p:blipFill>
        <p:spPr>
          <a:xfrm>
            <a:off x="5044802" y="222931"/>
            <a:ext cx="3762395" cy="155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23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6406-F71D-42D2-9874-99FD78C32C2A}" type="slidenum">
              <a:rPr lang="fr-FR" smtClean="0"/>
              <a:t>14</a:t>
            </a:fld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901" y="293779"/>
            <a:ext cx="7968843" cy="447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69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6406-F71D-42D2-9874-99FD78C32C2A}" type="slidenum">
              <a:rPr lang="fr-FR" smtClean="0"/>
              <a:t>15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0" y="0"/>
            <a:ext cx="913792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9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49" y="758781"/>
            <a:ext cx="7158003" cy="4008482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6406-F71D-42D2-9874-99FD78C32C2A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816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 smtClean="0">
                <a:solidFill>
                  <a:srgbClr val="C00000"/>
                </a:solidFill>
              </a:rPr>
              <a:t>Résultats phases 3: </a:t>
            </a:r>
            <a:r>
              <a:rPr lang="fr-FR" dirty="0" smtClean="0">
                <a:solidFill>
                  <a:srgbClr val="C00000"/>
                </a:solidFill>
              </a:rPr>
              <a:t>Pfizer-</a:t>
            </a:r>
            <a:r>
              <a:rPr lang="fr-FR" dirty="0" err="1" smtClean="0">
                <a:solidFill>
                  <a:srgbClr val="C00000"/>
                </a:solidFill>
              </a:rPr>
              <a:t>BioNTech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b="0" dirty="0" smtClean="0">
                <a:solidFill>
                  <a:srgbClr val="C00000"/>
                </a:solidFill>
              </a:rPr>
              <a:t>pas </a:t>
            </a:r>
            <a:r>
              <a:rPr lang="fr-FR" b="0" dirty="0">
                <a:solidFill>
                  <a:srgbClr val="C00000"/>
                </a:solidFill>
              </a:rPr>
              <a:t>de </a:t>
            </a:r>
            <a:r>
              <a:rPr lang="fr-FR" b="0" dirty="0" smtClean="0">
                <a:solidFill>
                  <a:srgbClr val="C00000"/>
                </a:solidFill>
              </a:rPr>
              <a:t>publication scientifique, 2 communiqués </a:t>
            </a:r>
            <a:r>
              <a:rPr lang="fr-FR" b="0" dirty="0">
                <a:solidFill>
                  <a:srgbClr val="C00000"/>
                </a:solidFill>
              </a:rPr>
              <a:t>de presse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49" y="1232448"/>
            <a:ext cx="8143463" cy="3808659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V</a:t>
            </a:r>
            <a:r>
              <a:rPr lang="fr-FR" dirty="0" smtClean="0"/>
              <a:t>accin ARNm, 2 doses 30</a:t>
            </a:r>
            <a:r>
              <a:rPr lang="en-US" kern="0" dirty="0" err="1" smtClean="0">
                <a:cs typeface="Calibri" panose="020F0502020204030204" pitchFamily="34" charset="0"/>
              </a:rPr>
              <a:t>ug</a:t>
            </a:r>
            <a:r>
              <a:rPr lang="fr-FR" dirty="0" smtClean="0"/>
              <a:t> IM à 3 semaines d’intervalle</a:t>
            </a:r>
          </a:p>
          <a:p>
            <a:r>
              <a:rPr lang="fr-FR" dirty="0" smtClean="0"/>
              <a:t>Vaccin </a:t>
            </a:r>
            <a:r>
              <a:rPr lang="fr-FR" dirty="0" err="1" smtClean="0"/>
              <a:t>multidose</a:t>
            </a:r>
            <a:r>
              <a:rPr lang="fr-FR" dirty="0" smtClean="0"/>
              <a:t>, congelé </a:t>
            </a:r>
            <a:r>
              <a:rPr lang="fr-FR" dirty="0"/>
              <a:t>à – 70°C, stable </a:t>
            </a:r>
            <a:r>
              <a:rPr lang="fr-FR" dirty="0" smtClean="0"/>
              <a:t>5 </a:t>
            </a:r>
            <a:r>
              <a:rPr lang="fr-FR" dirty="0"/>
              <a:t>jours frigidaire?</a:t>
            </a:r>
          </a:p>
          <a:p>
            <a:r>
              <a:rPr lang="fr-FR" dirty="0" smtClean="0"/>
              <a:t>Début de l’essai 27 juillet 2020</a:t>
            </a:r>
          </a:p>
          <a:p>
            <a:r>
              <a:rPr lang="fr-FR" dirty="0" smtClean="0"/>
              <a:t>44 000 participants,  150 centres (US, Germany, </a:t>
            </a:r>
            <a:r>
              <a:rPr lang="fr-FR" dirty="0" err="1" smtClean="0"/>
              <a:t>Turkey</a:t>
            </a:r>
            <a:r>
              <a:rPr lang="fr-FR" dirty="0" smtClean="0"/>
              <a:t>, South </a:t>
            </a:r>
            <a:r>
              <a:rPr lang="fr-FR" dirty="0" err="1" smtClean="0"/>
              <a:t>Africa</a:t>
            </a:r>
            <a:r>
              <a:rPr lang="fr-FR" dirty="0" smtClean="0"/>
              <a:t>, Brésil, Argentine)</a:t>
            </a:r>
          </a:p>
          <a:p>
            <a:r>
              <a:rPr lang="fr-FR" dirty="0" smtClean="0"/>
              <a:t>41% âgés de 56 à 85 ans</a:t>
            </a:r>
          </a:p>
          <a:p>
            <a:r>
              <a:rPr lang="fr-FR" dirty="0" smtClean="0"/>
              <a:t>2 CP les 9 et 18 novembre</a:t>
            </a:r>
          </a:p>
          <a:p>
            <a:endParaRPr lang="fr-FR" dirty="0" smtClean="0"/>
          </a:p>
          <a:p>
            <a:r>
              <a:rPr lang="fr-FR" dirty="0" smtClean="0"/>
              <a:t>DSMB: 1ere analyse après 94 cas: protection de 90%</a:t>
            </a:r>
          </a:p>
          <a:p>
            <a:r>
              <a:rPr lang="fr-FR" dirty="0" smtClean="0"/>
              <a:t>2ème analyse après 170 cas: </a:t>
            </a:r>
          </a:p>
          <a:p>
            <a:pPr lvl="1"/>
            <a:r>
              <a:rPr lang="fr-FR" dirty="0" smtClean="0"/>
              <a:t>COVID symptomatique: 162 cas dans le groupe placebo, 8 cas dans le groupe vaccin</a:t>
            </a:r>
          </a:p>
          <a:p>
            <a:pPr lvl="1"/>
            <a:r>
              <a:rPr lang="fr-FR" dirty="0" smtClean="0"/>
              <a:t>Efficacité de 95% (p&lt; 0,0001), &gt; 94% chez les 65 ans et plus, </a:t>
            </a:r>
            <a:r>
              <a:rPr lang="en-US" sz="1400" kern="0" dirty="0" err="1">
                <a:cs typeface="Calibri" panose="020F0502020204030204" pitchFamily="34" charset="0"/>
              </a:rPr>
              <a:t>l</a:t>
            </a:r>
            <a:r>
              <a:rPr lang="en-US" sz="1400" kern="0" dirty="0" err="1" smtClean="0">
                <a:cs typeface="Calibri" panose="020F0502020204030204" pitchFamily="34" charset="0"/>
              </a:rPr>
              <a:t>'efficacité</a:t>
            </a:r>
            <a:r>
              <a:rPr lang="en-US" sz="1400" kern="0" dirty="0" smtClean="0">
                <a:cs typeface="Calibri" panose="020F0502020204030204" pitchFamily="34" charset="0"/>
              </a:rPr>
              <a:t> </a:t>
            </a:r>
            <a:r>
              <a:rPr lang="en-US" sz="1400" kern="0" dirty="0" err="1">
                <a:cs typeface="Calibri" panose="020F0502020204030204" pitchFamily="34" charset="0"/>
              </a:rPr>
              <a:t>semble</a:t>
            </a:r>
            <a:r>
              <a:rPr lang="en-US" sz="1400" kern="0" dirty="0">
                <a:cs typeface="Calibri" panose="020F0502020204030204" pitchFamily="34" charset="0"/>
              </a:rPr>
              <a:t> </a:t>
            </a:r>
            <a:r>
              <a:rPr lang="en-US" sz="1400" kern="0" dirty="0" err="1" smtClean="0">
                <a:cs typeface="Calibri" panose="020F0502020204030204" pitchFamily="34" charset="0"/>
              </a:rPr>
              <a:t>consistante</a:t>
            </a:r>
            <a:r>
              <a:rPr lang="en-US" sz="1400" kern="0" dirty="0" smtClean="0">
                <a:cs typeface="Calibri" panose="020F0502020204030204" pitchFamily="34" charset="0"/>
              </a:rPr>
              <a:t> </a:t>
            </a:r>
            <a:r>
              <a:rPr lang="en-US" sz="1400" kern="0" dirty="0" err="1" smtClean="0">
                <a:cs typeface="Calibri" panose="020F0502020204030204" pitchFamily="34" charset="0"/>
              </a:rPr>
              <a:t>quelque</a:t>
            </a:r>
            <a:r>
              <a:rPr lang="en-US" sz="1400" kern="0" dirty="0" smtClean="0">
                <a:cs typeface="Calibri" panose="020F0502020204030204" pitchFamily="34" charset="0"/>
              </a:rPr>
              <a:t> </a:t>
            </a:r>
            <a:r>
              <a:rPr lang="en-US" sz="1400" kern="0" dirty="0" err="1">
                <a:cs typeface="Calibri" panose="020F0502020204030204" pitchFamily="34" charset="0"/>
              </a:rPr>
              <a:t>soit</a:t>
            </a:r>
            <a:r>
              <a:rPr lang="en-US" sz="1400" kern="0" dirty="0">
                <a:cs typeface="Calibri" panose="020F0502020204030204" pitchFamily="34" charset="0"/>
              </a:rPr>
              <a:t> </a:t>
            </a:r>
            <a:r>
              <a:rPr lang="en-US" sz="1400" kern="0" dirty="0" err="1">
                <a:cs typeface="Calibri" panose="020F0502020204030204" pitchFamily="34" charset="0"/>
              </a:rPr>
              <a:t>l'âge</a:t>
            </a:r>
            <a:r>
              <a:rPr lang="en-US" sz="1400" kern="0" dirty="0">
                <a:cs typeface="Calibri" panose="020F0502020204030204" pitchFamily="34" charset="0"/>
              </a:rPr>
              <a:t>, le </a:t>
            </a:r>
            <a:r>
              <a:rPr lang="en-US" sz="1400" kern="0" dirty="0" err="1">
                <a:cs typeface="Calibri" panose="020F0502020204030204" pitchFamily="34" charset="0"/>
              </a:rPr>
              <a:t>sexe</a:t>
            </a:r>
            <a:r>
              <a:rPr lang="en-US" sz="1400" kern="0" dirty="0">
                <a:cs typeface="Calibri" panose="020F0502020204030204" pitchFamily="34" charset="0"/>
              </a:rPr>
              <a:t>, la race </a:t>
            </a:r>
            <a:r>
              <a:rPr lang="en-US" sz="1400" kern="0" dirty="0" err="1">
                <a:cs typeface="Calibri" panose="020F0502020204030204" pitchFamily="34" charset="0"/>
              </a:rPr>
              <a:t>ou</a:t>
            </a:r>
            <a:r>
              <a:rPr lang="en-US" sz="1400" kern="0" dirty="0">
                <a:cs typeface="Calibri" panose="020F0502020204030204" pitchFamily="34" charset="0"/>
              </a:rPr>
              <a:t> </a:t>
            </a:r>
            <a:r>
              <a:rPr lang="en-US" sz="1400" kern="0" dirty="0" err="1">
                <a:cs typeface="Calibri" panose="020F0502020204030204" pitchFamily="34" charset="0"/>
              </a:rPr>
              <a:t>l'origine</a:t>
            </a:r>
            <a:r>
              <a:rPr lang="en-US" sz="1400" kern="0" dirty="0">
                <a:cs typeface="Calibri" panose="020F0502020204030204" pitchFamily="34" charset="0"/>
              </a:rPr>
              <a:t> </a:t>
            </a:r>
            <a:r>
              <a:rPr lang="en-US" sz="1400" kern="0" dirty="0" err="1">
                <a:cs typeface="Calibri" panose="020F0502020204030204" pitchFamily="34" charset="0"/>
              </a:rPr>
              <a:t>ethnique</a:t>
            </a:r>
            <a:endParaRPr lang="fr-FR" dirty="0"/>
          </a:p>
          <a:p>
            <a:pPr lvl="1"/>
            <a:r>
              <a:rPr lang="fr-FR" dirty="0" smtClean="0"/>
              <a:t>10 COVID sévères: 9 dans le groupe placebo</a:t>
            </a:r>
          </a:p>
          <a:p>
            <a:pPr lvl="1"/>
            <a:r>
              <a:rPr lang="fr-FR" dirty="0" smtClean="0"/>
              <a:t>Principaux EI grade 3: fatigue (3,8%), céphalées (2%)</a:t>
            </a:r>
          </a:p>
          <a:p>
            <a:r>
              <a:rPr lang="fr-FR" dirty="0" smtClean="0"/>
              <a:t>Capacités de production: 50 millions de doses en 2020, 1,3 milliards de doses en 2021</a:t>
            </a:r>
          </a:p>
          <a:p>
            <a:r>
              <a:rPr lang="fr-FR" dirty="0" smtClean="0"/>
              <a:t>Nombre de doses pour la France : 15% des doses achetées par l’Europe (300 M), 3,5 M au 1</a:t>
            </a:r>
            <a:r>
              <a:rPr lang="fr-FR" baseline="30000" dirty="0" smtClean="0"/>
              <a:t>er</a:t>
            </a:r>
            <a:r>
              <a:rPr lang="fr-FR" dirty="0" smtClean="0"/>
              <a:t> trimestre 2021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6406-F71D-42D2-9874-99FD78C32C2A}" type="slidenum">
              <a:rPr lang="fr-FR" smtClean="0"/>
              <a:t>17</a:t>
            </a:fld>
            <a:endParaRPr lang="fr-FR"/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23F16543-B036-40FF-ABC3-401F93F5D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6206" y="158547"/>
            <a:ext cx="836972" cy="54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 descr="BioNTech: We aspire to individualize cancer medicine">
            <a:extLst>
              <a:ext uri="{FF2B5EF4-FFF2-40B4-BE49-F238E27FC236}">
                <a16:creationId xmlns:a16="http://schemas.microsoft.com/office/drawing/2014/main" id="{DF701F47-98EF-4E96-B2F6-BD477F1CC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1388" y="500186"/>
            <a:ext cx="1340348" cy="14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24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 smtClean="0">
                <a:solidFill>
                  <a:srgbClr val="C00000"/>
                </a:solidFill>
              </a:rPr>
              <a:t>Résultats phases 3: </a:t>
            </a:r>
            <a:r>
              <a:rPr lang="fr-FR" dirty="0" smtClean="0">
                <a:solidFill>
                  <a:srgbClr val="C00000"/>
                </a:solidFill>
              </a:rPr>
              <a:t>MODERNA</a:t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b="0" dirty="0" smtClean="0">
                <a:solidFill>
                  <a:srgbClr val="C00000"/>
                </a:solidFill>
              </a:rPr>
              <a:t>pas </a:t>
            </a:r>
            <a:r>
              <a:rPr lang="fr-FR" b="0" dirty="0">
                <a:solidFill>
                  <a:srgbClr val="C00000"/>
                </a:solidFill>
              </a:rPr>
              <a:t>de </a:t>
            </a:r>
            <a:r>
              <a:rPr lang="fr-FR" b="0" dirty="0" smtClean="0">
                <a:solidFill>
                  <a:srgbClr val="C00000"/>
                </a:solidFill>
              </a:rPr>
              <a:t>publication scientifique, 2 communiqués </a:t>
            </a:r>
            <a:r>
              <a:rPr lang="fr-FR" b="0" dirty="0">
                <a:solidFill>
                  <a:srgbClr val="C00000"/>
                </a:solidFill>
              </a:rPr>
              <a:t>de presse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49" y="1232448"/>
            <a:ext cx="8143463" cy="3635885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Vaccin ARNm, 2 doses 100</a:t>
            </a:r>
            <a:r>
              <a:rPr lang="en-US" kern="0" dirty="0" err="1" smtClean="0">
                <a:cs typeface="Calibri" panose="020F0502020204030204" pitchFamily="34" charset="0"/>
              </a:rPr>
              <a:t>ug</a:t>
            </a:r>
            <a:r>
              <a:rPr lang="en-US" kern="0" dirty="0" smtClean="0">
                <a:cs typeface="Calibri" panose="020F0502020204030204" pitchFamily="34" charset="0"/>
              </a:rPr>
              <a:t> </a:t>
            </a:r>
            <a:r>
              <a:rPr lang="fr-FR" dirty="0" smtClean="0"/>
              <a:t>IM à 4 semaines d’intervalle</a:t>
            </a:r>
          </a:p>
          <a:p>
            <a:r>
              <a:rPr lang="fr-FR" dirty="0"/>
              <a:t>Vaccin congelé à – 20°C, stabilité frigidaire?</a:t>
            </a:r>
          </a:p>
          <a:p>
            <a:r>
              <a:rPr lang="fr-FR" dirty="0" smtClean="0"/>
              <a:t>Début essai phase III: fin juillet 2020</a:t>
            </a:r>
          </a:p>
          <a:p>
            <a:r>
              <a:rPr lang="fr-FR" dirty="0" smtClean="0"/>
              <a:t>30 000 participants, centres aux US, 7000 &gt; 65 ans, 5 000 &lt; 65 ans avec FDR</a:t>
            </a:r>
          </a:p>
          <a:p>
            <a:r>
              <a:rPr lang="fr-FR" dirty="0" smtClean="0"/>
              <a:t>2 CP les 16 et 30 novembre</a:t>
            </a:r>
          </a:p>
          <a:p>
            <a:r>
              <a:rPr lang="fr-FR" dirty="0" smtClean="0"/>
              <a:t>DSMB NIH</a:t>
            </a:r>
          </a:p>
          <a:p>
            <a:r>
              <a:rPr lang="fr-FR" dirty="0" smtClean="0"/>
              <a:t>1ere analyse après 95 cas: protection de 94,5% (p&lt;0,0001)</a:t>
            </a:r>
            <a:r>
              <a:rPr lang="fr-FR" dirty="0"/>
              <a:t> </a:t>
            </a:r>
            <a:endParaRPr lang="fr-FR" dirty="0" smtClean="0"/>
          </a:p>
          <a:p>
            <a:pPr lvl="1"/>
            <a:r>
              <a:rPr lang="fr-FR" sz="1400" dirty="0" smtClean="0">
                <a:solidFill>
                  <a:srgbClr val="15A160"/>
                </a:solidFill>
              </a:rPr>
              <a:t>Principaux </a:t>
            </a:r>
            <a:r>
              <a:rPr lang="fr-FR" sz="1400" dirty="0">
                <a:solidFill>
                  <a:srgbClr val="15A160"/>
                </a:solidFill>
              </a:rPr>
              <a:t>EI grade 3: douleurs point d’injection (2,7%) fatigue (9,7%), myalgies (8,9%) arthralgies (5,2%) céphalées (4,5%)</a:t>
            </a:r>
          </a:p>
          <a:p>
            <a:endParaRPr lang="fr-FR" dirty="0" smtClean="0"/>
          </a:p>
          <a:p>
            <a:r>
              <a:rPr lang="fr-FR" dirty="0" smtClean="0"/>
              <a:t>2eme analyse après 196 cas (33 &gt; 65 ans): protection 94,1%</a:t>
            </a:r>
            <a:endParaRPr lang="fr-FR" dirty="0"/>
          </a:p>
          <a:p>
            <a:pPr lvl="1"/>
            <a:r>
              <a:rPr lang="fr-FR" sz="1400" dirty="0"/>
              <a:t>COVID symptomatique: </a:t>
            </a:r>
            <a:r>
              <a:rPr lang="fr-FR" sz="1400" dirty="0" smtClean="0"/>
              <a:t>185 </a:t>
            </a:r>
            <a:r>
              <a:rPr lang="fr-FR" sz="1400" dirty="0"/>
              <a:t>cas dans le groupe placebo, </a:t>
            </a:r>
            <a:r>
              <a:rPr lang="fr-FR" sz="1400" dirty="0" smtClean="0"/>
              <a:t>11 </a:t>
            </a:r>
            <a:r>
              <a:rPr lang="fr-FR" sz="1400" dirty="0"/>
              <a:t>cas dans le groupe vaccin</a:t>
            </a:r>
          </a:p>
          <a:p>
            <a:pPr lvl="1"/>
            <a:r>
              <a:rPr lang="fr-FR" sz="1400" dirty="0" smtClean="0"/>
              <a:t>30 </a:t>
            </a:r>
            <a:r>
              <a:rPr lang="fr-FR" sz="1400" dirty="0"/>
              <a:t>COVID sévères: tous dans le groupe </a:t>
            </a:r>
            <a:r>
              <a:rPr lang="fr-FR" sz="1400" dirty="0" smtClean="0"/>
              <a:t>placebo, un décès dans le </a:t>
            </a:r>
            <a:r>
              <a:rPr lang="fr-FR" sz="1400" smtClean="0"/>
              <a:t>groupe placebo</a:t>
            </a:r>
            <a:endParaRPr lang="fr-FR" sz="1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6406-F71D-42D2-9874-99FD78C32C2A}" type="slidenum">
              <a:rPr lang="fr-FR" smtClean="0"/>
              <a:t>18</a:t>
            </a:fld>
            <a:endParaRPr lang="fr-FR"/>
          </a:p>
        </p:txBody>
      </p:sp>
      <p:pic>
        <p:nvPicPr>
          <p:cNvPr id="6" name="Picture 19" descr="Moderna - Wikipedia">
            <a:extLst>
              <a:ext uri="{FF2B5EF4-FFF2-40B4-BE49-F238E27FC236}">
                <a16:creationId xmlns:a16="http://schemas.microsoft.com/office/drawing/2014/main" id="{E0A12ABF-BE55-445F-AD25-C1FBC8083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7630" y="456902"/>
            <a:ext cx="751844" cy="24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7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74F0BA0-D3FC-40BD-A1C0-04FD2E5E5F5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think-cell Slide" r:id="rId6" imgW="395" imgH="396" progId="TCLayout.ActiveDocument.1">
                  <p:embed/>
                </p:oleObj>
              </mc:Choice>
              <mc:Fallback>
                <p:oleObj name="think-cell Slide" r:id="rId6" imgW="395" imgH="39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74F0BA0-D3FC-40BD-A1C0-04FD2E5E5F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B38812A1-6ECE-49A1-9CF2-8220FBCFFF3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25"/>
              </a:spcBef>
              <a:spcAft>
                <a:spcPts val="225"/>
              </a:spcAft>
            </a:pPr>
            <a:endParaRPr lang="en-US" sz="2400" b="1">
              <a:solidFill>
                <a:schemeClr val="bg1"/>
              </a:solidFill>
              <a:latin typeface="Carnero Book"/>
              <a:ea typeface="+mj-ea"/>
              <a:cs typeface="+mj-cs"/>
              <a:sym typeface="Carnero Book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E8AC15-4775-421E-B4DD-36F30CFB3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08" y="301506"/>
            <a:ext cx="8661273" cy="392335"/>
          </a:xfrm>
        </p:spPr>
        <p:txBody>
          <a:bodyPr/>
          <a:lstStyle/>
          <a:p>
            <a:r>
              <a:rPr lang="fr-FR" sz="2800" b="0" dirty="0">
                <a:solidFill>
                  <a:srgbClr val="C00000"/>
                </a:solidFill>
              </a:rPr>
              <a:t>Résultats phases 3: </a:t>
            </a:r>
            <a:r>
              <a:rPr lang="fr-FR" sz="2800" dirty="0" smtClean="0">
                <a:solidFill>
                  <a:srgbClr val="C00000"/>
                </a:solidFill>
              </a:rPr>
              <a:t>Spountik5 et Astra Zeneca</a:t>
            </a:r>
            <a:r>
              <a:rPr lang="fr-FR" sz="2800" dirty="0">
                <a:solidFill>
                  <a:srgbClr val="C00000"/>
                </a:solidFill>
              </a:rPr>
              <a:t/>
            </a:r>
            <a:br>
              <a:rPr lang="fr-FR" sz="2800" dirty="0">
                <a:solidFill>
                  <a:srgbClr val="C00000"/>
                </a:solidFill>
              </a:rPr>
            </a:br>
            <a:endParaRPr lang="en-GB" sz="2700" dirty="0">
              <a:latin typeface="Carnero Book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2ECA0C-ACEE-4028-BA6B-A65D6E025131}"/>
              </a:ext>
            </a:extLst>
          </p:cNvPr>
          <p:cNvSpPr/>
          <p:nvPr/>
        </p:nvSpPr>
        <p:spPr>
          <a:xfrm>
            <a:off x="416051" y="1714839"/>
            <a:ext cx="3726000" cy="136191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Analyse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intermédiaire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réalisée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après </a:t>
            </a:r>
            <a:r>
              <a:rPr lang="en-US" sz="1125" b="1" kern="0" dirty="0">
                <a:latin typeface="+mj-lt"/>
                <a:cs typeface="Calibri" panose="020F0502020204030204" pitchFamily="34" charset="0"/>
              </a:rPr>
              <a:t>20 </a:t>
            </a:r>
            <a:r>
              <a:rPr lang="en-US" sz="1125" b="1" kern="0" dirty="0" err="1">
                <a:latin typeface="+mj-lt"/>
                <a:cs typeface="Calibri" panose="020F0502020204030204" pitchFamily="34" charset="0"/>
              </a:rPr>
              <a:t>cas</a:t>
            </a:r>
            <a:r>
              <a:rPr lang="en-US" sz="1125" b="1" kern="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1125" b="1" kern="0" dirty="0" err="1">
                <a:latin typeface="+mj-lt"/>
                <a:cs typeface="Calibri" panose="020F0502020204030204" pitchFamily="34" charset="0"/>
              </a:rPr>
              <a:t>confirmés</a:t>
            </a:r>
            <a:endParaRPr lang="en-US" sz="1125" kern="0" dirty="0">
              <a:latin typeface="+mj-lt"/>
              <a:cs typeface="Calibri" panose="020F0502020204030204" pitchFamily="34" charset="0"/>
            </a:endParaRPr>
          </a:p>
          <a:p>
            <a:pPr marL="214313" indent="-214313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125" b="1" u="sng" kern="0" dirty="0">
                <a:latin typeface="+mj-lt"/>
                <a:cs typeface="Calibri" panose="020F0502020204030204" pitchFamily="34" charset="0"/>
              </a:rPr>
              <a:t>Aperçu de la phase III </a:t>
            </a:r>
            <a:r>
              <a:rPr lang="en-US" sz="1125" b="1" kern="0" dirty="0">
                <a:latin typeface="+mj-lt"/>
                <a:cs typeface="Calibri" panose="020F0502020204030204" pitchFamily="34" charset="0"/>
              </a:rPr>
              <a:t>: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objectif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de 40 000 participants,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actuellement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&gt; 16 000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ont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reçu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les deux administration du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vaccin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(Ad26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suivi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de Ad5 </a:t>
            </a:r>
          </a:p>
          <a:p>
            <a:pPr marL="214313" indent="-214313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125" b="1" u="sng" kern="0" dirty="0" err="1">
                <a:latin typeface="+mj-lt"/>
                <a:cs typeface="Calibri" panose="020F0502020204030204" pitchFamily="34" charset="0"/>
              </a:rPr>
              <a:t>Efficacité</a:t>
            </a:r>
            <a:r>
              <a:rPr lang="en-US" sz="1125" b="1" u="sng" kern="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1125" b="1" kern="0" dirty="0">
                <a:latin typeface="+mj-lt"/>
                <a:cs typeface="Calibri" panose="020F0502020204030204" pitchFamily="34" charset="0"/>
              </a:rPr>
              <a:t>:</a:t>
            </a:r>
            <a:r>
              <a:rPr lang="en-US" sz="1125" b="1" u="sng" kern="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estimée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à 92% (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données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préliminaires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,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n'atteignant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pas la signification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statistique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066759-BEBE-46B9-8681-98933E8B52B9}"/>
              </a:ext>
            </a:extLst>
          </p:cNvPr>
          <p:cNvCxnSpPr>
            <a:cxnSpLocks/>
          </p:cNvCxnSpPr>
          <p:nvPr/>
        </p:nvCxnSpPr>
        <p:spPr>
          <a:xfrm>
            <a:off x="416345" y="1591852"/>
            <a:ext cx="3726000" cy="0"/>
          </a:xfrm>
          <a:prstGeom prst="line">
            <a:avLst/>
          </a:prstGeom>
          <a:ln w="63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5CFAAB0-75CC-4ECB-8C66-F54EFA24257A}"/>
              </a:ext>
            </a:extLst>
          </p:cNvPr>
          <p:cNvSpPr txBox="1">
            <a:spLocks/>
          </p:cNvSpPr>
          <p:nvPr/>
        </p:nvSpPr>
        <p:spPr>
          <a:xfrm>
            <a:off x="419100" y="933451"/>
            <a:ext cx="3726000" cy="550586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769">
              <a:spcBef>
                <a:spcPts val="225"/>
              </a:spcBef>
              <a:spcAft>
                <a:spcPts val="225"/>
              </a:spcAft>
              <a:buClr>
                <a:srgbClr val="000000"/>
              </a:buClr>
              <a:defRPr/>
            </a:pPr>
            <a:r>
              <a:rPr lang="en-US" sz="1500" b="1">
                <a:latin typeface="+mj-lt"/>
                <a:cs typeface="+mn-cs"/>
              </a:rPr>
              <a:t>Institut de recherche de </a:t>
            </a:r>
            <a:r>
              <a:rPr lang="en-US" sz="1500" b="1" err="1">
                <a:latin typeface="+mj-lt"/>
                <a:cs typeface="+mn-cs"/>
              </a:rPr>
              <a:t>Gamaleya </a:t>
            </a:r>
            <a:r>
              <a:rPr lang="en-US" sz="1500">
                <a:latin typeface="Arial"/>
                <a:cs typeface="+mn-cs"/>
              </a:rPr>
              <a:t>Spoutnik </a:t>
            </a:r>
            <a:r>
              <a:rPr lang="en-US" sz="1500" b="1">
                <a:latin typeface="+mj-lt"/>
              </a:rPr>
              <a:t/>
            </a:r>
            <a:br>
              <a:rPr lang="en-US" sz="1500" b="1">
                <a:latin typeface="+mj-lt"/>
              </a:rPr>
            </a:br>
            <a:r>
              <a:rPr lang="en-US" sz="1125" i="1">
                <a:latin typeface="+mj-lt"/>
              </a:rPr>
              <a:t>Analyse intermédiaire de l'efficacité (11 nov. 2020) </a:t>
            </a:r>
            <a:r>
              <a:rPr lang="en-US" sz="788" i="1">
                <a:latin typeface="+mj-lt"/>
              </a:rPr>
              <a:t>1</a:t>
            </a:r>
            <a:endParaRPr lang="en-US" sz="1125" i="1"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62AFA5-5134-4C9D-90D8-978E44BB87E1}"/>
              </a:ext>
            </a:extLst>
          </p:cNvPr>
          <p:cNvSpPr/>
          <p:nvPr/>
        </p:nvSpPr>
        <p:spPr>
          <a:xfrm>
            <a:off x="4998902" y="1714838"/>
            <a:ext cx="3726000" cy="350865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Analyse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intermédiaire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menée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après </a:t>
            </a:r>
            <a:r>
              <a:rPr lang="en-US" sz="1125" b="1" kern="0" dirty="0">
                <a:latin typeface="+mj-lt"/>
                <a:cs typeface="Calibri" panose="020F0502020204030204" pitchFamily="34" charset="0"/>
              </a:rPr>
              <a:t>131 </a:t>
            </a:r>
            <a:r>
              <a:rPr lang="en-US" sz="1125" b="1" kern="0" dirty="0" err="1">
                <a:latin typeface="+mj-lt"/>
                <a:cs typeface="Calibri" panose="020F0502020204030204" pitchFamily="34" charset="0"/>
              </a:rPr>
              <a:t>cas</a:t>
            </a:r>
            <a:r>
              <a:rPr lang="en-US" sz="1125" b="1" kern="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1125" b="1" kern="0" dirty="0" err="1">
                <a:latin typeface="+mj-lt"/>
                <a:cs typeface="Calibri" panose="020F0502020204030204" pitchFamily="34" charset="0"/>
              </a:rPr>
              <a:t>confirmés</a:t>
            </a:r>
            <a:endParaRPr lang="en-US" sz="1125" kern="0" dirty="0">
              <a:latin typeface="+mj-lt"/>
              <a:cs typeface="Calibri" panose="020F050202020403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125" b="1" u="sng" kern="0" dirty="0">
                <a:latin typeface="+mj-lt"/>
                <a:cs typeface="Calibri" panose="020F0502020204030204" pitchFamily="34" charset="0"/>
              </a:rPr>
              <a:t>Aperçu de la Ph. III </a:t>
            </a:r>
            <a:r>
              <a:rPr lang="en-US" sz="1125" b="1" kern="0" dirty="0">
                <a:latin typeface="+mj-lt"/>
                <a:cs typeface="Calibri" panose="020F0502020204030204" pitchFamily="34" charset="0"/>
              </a:rPr>
              <a:t>: 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11 636 participants ; 2 régimes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testés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: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125" kern="0" dirty="0">
                <a:latin typeface="+mj-lt"/>
                <a:cs typeface="Calibri" panose="020F0502020204030204" pitchFamily="34" charset="0"/>
              </a:rPr>
              <a:t>UK: demi-dose (2,5 x1010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vp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)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suivie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d’une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dose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complète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(</a:t>
            </a:r>
            <a:r>
              <a:rPr lang="en-US" sz="1200" dirty="0"/>
              <a:t>5x1010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vp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)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ou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Brésil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et UK: deux doses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complètes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</a:t>
            </a:r>
          </a:p>
          <a:p>
            <a:pPr lvl="1"/>
            <a:endParaRPr lang="en-US" sz="1125" kern="0" dirty="0">
              <a:latin typeface="+mj-lt"/>
              <a:cs typeface="Calibri" panose="020F050202020403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125" b="1" u="sng" kern="0" dirty="0" err="1">
                <a:latin typeface="+mj-lt"/>
                <a:cs typeface="Calibri" panose="020F0502020204030204" pitchFamily="34" charset="0"/>
              </a:rPr>
              <a:t>Efficacité</a:t>
            </a:r>
            <a:r>
              <a:rPr lang="en-US" sz="1125" b="1" u="sng" kern="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1125" b="1" kern="0" dirty="0">
                <a:latin typeface="+mj-lt"/>
                <a:cs typeface="Calibri" panose="020F0502020204030204" pitchFamily="34" charset="0"/>
              </a:rPr>
              <a:t>:</a:t>
            </a:r>
            <a:r>
              <a:rPr lang="en-US" sz="1125" b="1" u="sng" kern="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combinée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estimée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à 70 % </a:t>
            </a:r>
            <a:r>
              <a:rPr lang="en-US" sz="1125" i="1" kern="0" dirty="0">
                <a:latin typeface="+mj-lt"/>
                <a:cs typeface="Calibri" panose="020F0502020204030204" pitchFamily="34" charset="0"/>
              </a:rPr>
              <a:t>(90% demi-dose, </a:t>
            </a:r>
            <a:r>
              <a:rPr lang="en-US" sz="1125" i="1" kern="0" dirty="0" err="1">
                <a:latin typeface="+mj-lt"/>
                <a:cs typeface="Calibri" panose="020F0502020204030204" pitchFamily="34" charset="0"/>
              </a:rPr>
              <a:t>suivie</a:t>
            </a:r>
            <a:r>
              <a:rPr lang="en-US" sz="1125" i="1" kern="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1125" i="1" kern="0" dirty="0" err="1">
                <a:latin typeface="+mj-lt"/>
                <a:cs typeface="Calibri" panose="020F0502020204030204" pitchFamily="34" charset="0"/>
              </a:rPr>
              <a:t>d'une</a:t>
            </a:r>
            <a:r>
              <a:rPr lang="en-US" sz="1125" i="1" kern="0" dirty="0">
                <a:latin typeface="+mj-lt"/>
                <a:cs typeface="Calibri" panose="020F0502020204030204" pitchFamily="34" charset="0"/>
              </a:rPr>
              <a:t> dose </a:t>
            </a:r>
            <a:r>
              <a:rPr lang="en-US" sz="1125" i="1" kern="0" dirty="0" err="1">
                <a:latin typeface="+mj-lt"/>
                <a:cs typeface="Calibri" panose="020F0502020204030204" pitchFamily="34" charset="0"/>
              </a:rPr>
              <a:t>complète</a:t>
            </a:r>
            <a:r>
              <a:rPr lang="en-US" sz="1125" i="1" kern="0" dirty="0">
                <a:latin typeface="+mj-lt"/>
                <a:cs typeface="Calibri" panose="020F0502020204030204" pitchFamily="34" charset="0"/>
              </a:rPr>
              <a:t> (n=2 741), 62% 2 doses </a:t>
            </a:r>
            <a:r>
              <a:rPr lang="en-US" sz="1125" i="1" kern="0" dirty="0" err="1">
                <a:latin typeface="+mj-lt"/>
                <a:cs typeface="Calibri" panose="020F0502020204030204" pitchFamily="34" charset="0"/>
              </a:rPr>
              <a:t>complètes</a:t>
            </a:r>
            <a:r>
              <a:rPr lang="en-US" sz="1125" i="1" kern="0" dirty="0">
                <a:latin typeface="+mj-lt"/>
                <a:cs typeface="Calibri" panose="020F0502020204030204" pitchFamily="34" charset="0"/>
              </a:rPr>
              <a:t> (n=8 895)).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Aucune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hospitalisation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ou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cas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grave de COVID-19 chez les participants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vaccinés</a:t>
            </a:r>
            <a:endParaRPr lang="en-US" sz="1125" kern="0" dirty="0">
              <a:latin typeface="+mj-lt"/>
              <a:cs typeface="Calibri" panose="020F0502020204030204" pitchFamily="34" charset="0"/>
            </a:endParaRPr>
          </a:p>
          <a:p>
            <a:endParaRPr lang="en-US" sz="1125" kern="0" dirty="0">
              <a:latin typeface="+mj-lt"/>
              <a:cs typeface="Calibri" panose="020F0502020204030204" pitchFamily="34" charset="0"/>
            </a:endParaRPr>
          </a:p>
          <a:p>
            <a:pPr marL="214313" indent="-214313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125" b="1" u="sng" kern="0" dirty="0" err="1">
                <a:latin typeface="+mj-lt"/>
                <a:cs typeface="Calibri" panose="020F0502020204030204" pitchFamily="34" charset="0"/>
              </a:rPr>
              <a:t>Sécurité</a:t>
            </a:r>
            <a:r>
              <a:rPr lang="en-US" sz="1125" b="1" u="sng" kern="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1125" b="1" kern="0" dirty="0">
                <a:latin typeface="+mj-lt"/>
                <a:cs typeface="Calibri" panose="020F0502020204030204" pitchFamily="34" charset="0"/>
              </a:rPr>
              <a:t>: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vaccin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généralement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bien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toléré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,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aucun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événement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grave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lié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à la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sécurité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du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vaccin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rapport</a:t>
            </a:r>
          </a:p>
          <a:p>
            <a:pPr>
              <a:spcAft>
                <a:spcPts val="900"/>
              </a:spcAft>
            </a:pPr>
            <a:endParaRPr lang="en-US" sz="1125" kern="0" dirty="0">
              <a:latin typeface="+mj-lt"/>
              <a:cs typeface="Calibri" panose="020F0502020204030204" pitchFamily="34" charset="0"/>
            </a:endParaRPr>
          </a:p>
          <a:p>
            <a:pPr>
              <a:spcAft>
                <a:spcPts val="900"/>
              </a:spcAft>
            </a:pP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Stabilité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: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plusieurs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mois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à +4°</a:t>
            </a:r>
          </a:p>
          <a:p>
            <a:pPr>
              <a:spcAft>
                <a:spcPts val="900"/>
              </a:spcAft>
            </a:pPr>
            <a:endParaRPr lang="en-US" sz="1125" kern="0" dirty="0">
              <a:latin typeface="+mj-lt"/>
              <a:cs typeface="Calibri" panose="020F050202020403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7B8D89D-E0F1-4B07-BFF5-E072C5492E4A}"/>
              </a:ext>
            </a:extLst>
          </p:cNvPr>
          <p:cNvCxnSpPr>
            <a:cxnSpLocks/>
          </p:cNvCxnSpPr>
          <p:nvPr/>
        </p:nvCxnSpPr>
        <p:spPr>
          <a:xfrm>
            <a:off x="4998902" y="1591852"/>
            <a:ext cx="3726000" cy="0"/>
          </a:xfrm>
          <a:prstGeom prst="line">
            <a:avLst/>
          </a:prstGeom>
          <a:ln w="63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8FEF51B-6837-40E8-AED6-5878010138F1}"/>
              </a:ext>
            </a:extLst>
          </p:cNvPr>
          <p:cNvSpPr txBox="1">
            <a:spLocks/>
          </p:cNvSpPr>
          <p:nvPr/>
        </p:nvSpPr>
        <p:spPr>
          <a:xfrm>
            <a:off x="4998902" y="933451"/>
            <a:ext cx="3726000" cy="550586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769">
              <a:buClr>
                <a:srgbClr val="000000"/>
              </a:buClr>
              <a:defRPr/>
            </a:pPr>
            <a:r>
              <a:rPr lang="en-US" sz="1500" b="1">
                <a:latin typeface="+mj-lt"/>
                <a:cs typeface="+mn-cs"/>
              </a:rPr>
              <a:t>AstraZeneca/Oxford </a:t>
            </a:r>
            <a:r>
              <a:rPr lang="nl-BE" sz="1500">
                <a:latin typeface="Arial"/>
                <a:cs typeface="+mn-cs"/>
              </a:rPr>
              <a:t>AZD1222</a:t>
            </a:r>
            <a:endParaRPr lang="en-US" sz="1500">
              <a:latin typeface="Arial"/>
              <a:cs typeface="+mn-cs"/>
            </a:endParaRPr>
          </a:p>
          <a:p>
            <a:pPr defTabSz="685769">
              <a:spcBef>
                <a:spcPts val="225"/>
              </a:spcBef>
              <a:spcAft>
                <a:spcPts val="225"/>
              </a:spcAft>
              <a:buClr>
                <a:srgbClr val="000000"/>
              </a:buClr>
              <a:defRPr/>
            </a:pPr>
            <a:r>
              <a:rPr lang="en-US" sz="1125" i="1">
                <a:latin typeface="+mj-lt"/>
              </a:rPr>
              <a:t>Analyse intermédiaire de l'efficacité (23 nov. 2020) </a:t>
            </a:r>
            <a:r>
              <a:rPr lang="en-US" sz="788" i="1">
                <a:latin typeface="+mj-lt"/>
              </a:rPr>
              <a:t>2</a:t>
            </a:r>
            <a:endParaRPr lang="en-US" sz="1125" i="1">
              <a:latin typeface="+mj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9E979E1-5570-4EA4-89E6-E8180ED11724}"/>
              </a:ext>
            </a:extLst>
          </p:cNvPr>
          <p:cNvSpPr/>
          <p:nvPr/>
        </p:nvSpPr>
        <p:spPr>
          <a:xfrm>
            <a:off x="416052" y="3215285"/>
            <a:ext cx="4008905" cy="147732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685800">
              <a:spcAft>
                <a:spcPts val="900"/>
              </a:spcAft>
              <a:defRPr/>
            </a:pP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L'observation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des participants se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poursuivra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pendant six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mois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, après quoi le rapport final sera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présenté</a:t>
            </a:r>
            <a:endParaRPr lang="en-US" sz="1125" kern="0" dirty="0">
              <a:latin typeface="+mj-lt"/>
              <a:cs typeface="Calibri" panose="020F0502020204030204" pitchFamily="34" charset="0"/>
            </a:endParaRPr>
          </a:p>
          <a:p>
            <a:pPr defTabSz="685800">
              <a:spcAft>
                <a:spcPts val="900"/>
              </a:spcAft>
              <a:defRPr/>
            </a:pPr>
            <a:r>
              <a:rPr lang="en-US" sz="1125" kern="0" dirty="0">
                <a:latin typeface="+mj-lt"/>
                <a:cs typeface="Calibri" panose="020F0502020204030204" pitchFamily="34" charset="0"/>
              </a:rPr>
              <a:t>Les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données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seront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fournies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par le RDIF aux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autorités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nationales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de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réglementation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des pays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intéressés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par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l'achat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du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vaccin</a:t>
            </a:r>
            <a:endParaRPr lang="en-US" sz="1125" kern="0" dirty="0">
              <a:latin typeface="+mj-lt"/>
              <a:cs typeface="Calibri" panose="020F0502020204030204" pitchFamily="34" charset="0"/>
            </a:endParaRPr>
          </a:p>
          <a:p>
            <a:pPr defTabSz="685800">
              <a:spcAft>
                <a:spcPts val="900"/>
              </a:spcAft>
              <a:defRPr/>
            </a:pPr>
            <a:endParaRPr lang="en-US" sz="1125" kern="0" dirty="0">
              <a:latin typeface="+mj-lt"/>
              <a:cs typeface="Calibri" panose="020F0502020204030204" pitchFamily="34" charset="0"/>
            </a:endParaRPr>
          </a:p>
          <a:p>
            <a:pPr>
              <a:spcAft>
                <a:spcPts val="900"/>
              </a:spcAft>
              <a:defRPr/>
            </a:pP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Stabilité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: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plusieurs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mois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à +4°</a:t>
            </a:r>
          </a:p>
        </p:txBody>
      </p:sp>
      <p:pic>
        <p:nvPicPr>
          <p:cNvPr id="268292" name="Picture 4" descr="Gamaleya Research Institute of Epidemiology and Microbiology - Wikipedia">
            <a:extLst>
              <a:ext uri="{FF2B5EF4-FFF2-40B4-BE49-F238E27FC236}">
                <a16:creationId xmlns:a16="http://schemas.microsoft.com/office/drawing/2014/main" id="{39588475-0CB2-4331-9591-AFD310DF9D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r="68014" b="-1885"/>
          <a:stretch/>
        </p:blipFill>
        <p:spPr bwMode="auto">
          <a:xfrm>
            <a:off x="3814441" y="890526"/>
            <a:ext cx="505040" cy="61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929299C4-1B38-4882-AA1A-DE49075330E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-3468" t="-8594" r="1" b="1"/>
          <a:stretch/>
        </p:blipFill>
        <p:spPr>
          <a:xfrm>
            <a:off x="7915404" y="911692"/>
            <a:ext cx="1017162" cy="270018"/>
          </a:xfrm>
          <a:prstGeom prst="rect">
            <a:avLst/>
          </a:prstGeom>
        </p:spPr>
      </p:pic>
      <p:pic>
        <p:nvPicPr>
          <p:cNvPr id="268306" name="Picture 18" descr="University Of Oxford Logo Text transparent PNG - StickPNG">
            <a:extLst>
              <a:ext uri="{FF2B5EF4-FFF2-40B4-BE49-F238E27FC236}">
                <a16:creationId xmlns:a16="http://schemas.microsoft.com/office/drawing/2014/main" id="{22566C4D-00CA-4978-9C55-CCD87F911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9375" y="1185326"/>
            <a:ext cx="1271588" cy="42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6585DAE3-D2D6-46A7-BA0A-C4A0CB6A7F39}"/>
              </a:ext>
            </a:extLst>
          </p:cNvPr>
          <p:cNvSpPr txBox="1"/>
          <p:nvPr/>
        </p:nvSpPr>
        <p:spPr>
          <a:xfrm>
            <a:off x="5203055" y="67815"/>
            <a:ext cx="3896178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600" i="1"/>
              <a:t>1 Communiqué de </a:t>
            </a:r>
            <a:r>
              <a:rPr lang="fr-FR" sz="788" i="1"/>
              <a:t>presse </a:t>
            </a:r>
            <a:r>
              <a:rPr lang="fr-FR" sz="788" i="1">
                <a:hlinkClick r:id="rId1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Gamaleya, </a:t>
            </a:r>
            <a:r>
              <a:rPr lang="fr-FR" sz="600" i="1"/>
              <a:t>2 </a:t>
            </a:r>
            <a:r>
              <a:rPr lang="fr-FR" sz="788" i="1"/>
              <a:t>Communiqué de presse </a:t>
            </a:r>
            <a:r>
              <a:rPr lang="fr-FR" sz="788" i="1"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AZ/Oxford </a:t>
            </a:r>
            <a:endParaRPr lang="en-US" sz="788" i="1"/>
          </a:p>
        </p:txBody>
      </p:sp>
      <p:sp>
        <p:nvSpPr>
          <p:cNvPr id="19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991258" y="4767263"/>
            <a:ext cx="7602913" cy="27384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sz="1400" i="1" dirty="0" smtClean="0"/>
              <a:t>Diapo MP </a:t>
            </a:r>
            <a:r>
              <a:rPr lang="fr-FR" sz="1400" i="1" dirty="0" err="1" smtClean="0"/>
              <a:t>Kiény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417492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x-none" b="0" dirty="0">
                <a:solidFill>
                  <a:srgbClr val="C00000"/>
                </a:solidFill>
                <a:latin typeface="Calibri" charset="0"/>
              </a:rPr>
              <a:t>Liens d’intérêt</a:t>
            </a:r>
          </a:p>
        </p:txBody>
      </p:sp>
      <p:sp>
        <p:nvSpPr>
          <p:cNvPr id="19458" name="Espace réservé du contenu 2"/>
          <p:cNvSpPr>
            <a:spLocks noGrp="1"/>
          </p:cNvSpPr>
          <p:nvPr>
            <p:ph idx="1"/>
          </p:nvPr>
        </p:nvSpPr>
        <p:spPr>
          <a:xfrm>
            <a:off x="1439467" y="1869282"/>
            <a:ext cx="6373415" cy="3046810"/>
          </a:xfrm>
        </p:spPr>
        <p:txBody>
          <a:bodyPr anchor="ctr"/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fr-FR" altLang="x-none" sz="1800"/>
              <a:t>Recherches/essais cliniques : </a:t>
            </a:r>
            <a:r>
              <a:rPr lang="fr-FR" altLang="x-none" sz="1800">
                <a:ea typeface="Arial Narrow" charset="0"/>
                <a:cs typeface="Arial Narrow" charset="0"/>
              </a:rPr>
              <a:t>MSD, GSK bio, spmsd, Sanofi Pasteur, Janssen, Pfizer</a:t>
            </a:r>
            <a:endParaRPr lang="fr-FR" altLang="x-none" sz="1800"/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fr-FR" altLang="x-none" sz="1800"/>
              <a:t>Advisory Boards : </a:t>
            </a:r>
            <a:r>
              <a:rPr lang="fr-FR" altLang="x-none" sz="1800">
                <a:ea typeface="Arial Narrow" charset="0"/>
                <a:cs typeface="Arial Narrow" charset="0"/>
              </a:rPr>
              <a:t>spmsd, Sanofi Pasteur, Janssen, Pfizer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fr-FR" altLang="x-none" sz="1800"/>
              <a:t>Cours, formations : Pfizer, MSD, Sanofi Pasteur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fr-FR" altLang="x-none" sz="1800"/>
              <a:t>Aides pour des recherches :</a:t>
            </a:r>
            <a:r>
              <a:rPr lang="fr-FR" altLang="x-none" sz="1800">
                <a:ea typeface="Arial Narrow" charset="0"/>
                <a:cs typeface="Arial Narrow" charset="0"/>
              </a:rPr>
              <a:t> MSD, GSK bio, spmsd, Sanofi Pasteur, Janssen, Pfizer</a:t>
            </a:r>
            <a:endParaRPr lang="fr-FR" altLang="x-none" sz="1800"/>
          </a:p>
        </p:txBody>
      </p:sp>
    </p:spTree>
    <p:extLst>
      <p:ext uri="{BB962C8B-B14F-4D97-AF65-F5344CB8AC3E}">
        <p14:creationId xmlns:p14="http://schemas.microsoft.com/office/powerpoint/2010/main" val="107284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 smtClean="0">
                <a:solidFill>
                  <a:srgbClr val="C00000"/>
                </a:solidFill>
              </a:rPr>
              <a:t>Stratégie vaccinale française publiée le 30 novembre 2020</a:t>
            </a:r>
            <a:endParaRPr lang="fr-FR" b="0" dirty="0">
              <a:solidFill>
                <a:srgbClr val="C00000"/>
              </a:solidFill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1959" y="1184350"/>
            <a:ext cx="3523872" cy="3400425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6406-F71D-42D2-9874-99FD78C32C2A}" type="slidenum">
              <a:rPr lang="fr-FR" smtClean="0"/>
              <a:t>20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553" y="3445349"/>
            <a:ext cx="5775440" cy="106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12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smtClean="0">
                <a:solidFill>
                  <a:srgbClr val="C00000"/>
                </a:solidFill>
              </a:rPr>
              <a:t>Vaccination COVID -19 : </a:t>
            </a:r>
            <a:r>
              <a:rPr lang="en-GB" b="0" dirty="0" err="1" smtClean="0">
                <a:solidFill>
                  <a:srgbClr val="C00000"/>
                </a:solidFill>
              </a:rPr>
              <a:t>campagne</a:t>
            </a:r>
            <a:r>
              <a:rPr lang="en-GB" b="0" dirty="0" smtClean="0">
                <a:solidFill>
                  <a:srgbClr val="C00000"/>
                </a:solidFill>
              </a:rPr>
              <a:t> de vaccination </a:t>
            </a:r>
            <a:r>
              <a:rPr lang="en-GB" b="0" dirty="0" err="1" smtClean="0">
                <a:solidFill>
                  <a:srgbClr val="C00000"/>
                </a:solidFill>
              </a:rPr>
              <a:t>en</a:t>
            </a:r>
            <a:r>
              <a:rPr lang="en-GB" b="0" dirty="0" smtClean="0">
                <a:solidFill>
                  <a:srgbClr val="C00000"/>
                </a:solidFill>
              </a:rPr>
              <a:t> 5 phases</a:t>
            </a:r>
            <a:endParaRPr lang="en-GB" b="0" dirty="0">
              <a:solidFill>
                <a:srgbClr val="C00000"/>
              </a:solidFill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88370" y="1001863"/>
            <a:ext cx="8208963" cy="421163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 bwMode="gray">
          <a:xfrm>
            <a:off x="4827044" y="3556001"/>
            <a:ext cx="4316956" cy="1490504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lIns="0" tIns="0" rIns="0" bIns="0" rtlCol="0" anchor="t" anchorCtr="0">
            <a:noAutofit/>
          </a:bodyPr>
          <a:lstStyle>
            <a:lvl1pPr marL="288000" indent="-288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spcAft>
                <a:spcPts val="100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"/>
              <a:defRPr sz="1600" b="1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1pPr>
            <a:lvl2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SzPct val="85000"/>
              <a:buFont typeface="Wingdings 3" panose="05040102010807070707" pitchFamily="18" charset="2"/>
              <a:buChar char="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spcAft>
                <a:spcPts val="600"/>
              </a:spcAft>
              <a:buClr>
                <a:schemeClr val="accent4"/>
              </a:buClr>
              <a:buSzPct val="120000"/>
              <a:buFont typeface="Wingdings" panose="05000000000000000000" pitchFamily="2" charset="2"/>
              <a:buChar char=""/>
              <a:defRPr sz="1400" b="0" i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432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25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spcAft>
                <a:spcPts val="600"/>
              </a:spcAft>
              <a:buClr>
                <a:schemeClr val="accent4"/>
              </a:buClr>
              <a:buSzPct val="85000"/>
              <a:buFont typeface="Wingdings 3" panose="05040102010807070707" pitchFamily="18" charset="2"/>
              <a:buChar char=""/>
              <a:defRPr sz="1200" i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432000" indent="0" algn="l" defTabSz="914400" rtl="0" eaLnBrk="1" latinLnBrk="0" hangingPunct="1">
              <a:spcBef>
                <a:spcPts val="0"/>
              </a:spcBef>
              <a:buFontTx/>
              <a:buBlip>
                <a:blip r:embed="rId2"/>
              </a:buBlip>
              <a:defRPr sz="1200" kern="1200">
                <a:solidFill>
                  <a:srgbClr val="444F57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00" dirty="0" smtClean="0"/>
              <a:t>*Comorbidités</a:t>
            </a:r>
          </a:p>
          <a:p>
            <a:pPr marL="287338" indent="-1079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900" dirty="0" smtClean="0"/>
              <a:t>l’obésité (IMC &gt;30 ), particulièrement chez les plus jeunes, </a:t>
            </a:r>
          </a:p>
          <a:p>
            <a:pPr marL="287338" indent="-1079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900" dirty="0" smtClean="0"/>
              <a:t>la BPCO et l’insuffisance respiratoire,</a:t>
            </a:r>
          </a:p>
          <a:p>
            <a:pPr marL="287338" indent="-1079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900" dirty="0" smtClean="0"/>
              <a:t>l’hypertension artérielle compliquée, </a:t>
            </a:r>
          </a:p>
          <a:p>
            <a:pPr marL="287338" indent="-1079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900" dirty="0" smtClean="0"/>
              <a:t>l’insuffisance cardiaque, </a:t>
            </a:r>
          </a:p>
          <a:p>
            <a:pPr marL="287338" indent="-1079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900" dirty="0" smtClean="0"/>
              <a:t>le diabète (de type 1 et de type 2), </a:t>
            </a:r>
          </a:p>
          <a:p>
            <a:pPr marL="287338" indent="-1079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900" dirty="0" smtClean="0"/>
              <a:t>l’insuffisance rénale chronique, </a:t>
            </a:r>
          </a:p>
          <a:p>
            <a:pPr marL="287338" indent="-1079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900" dirty="0" smtClean="0"/>
              <a:t>les cancers et maladies hématologiques malignes actifs et de moins de 3 ans,</a:t>
            </a:r>
          </a:p>
          <a:p>
            <a:pPr marL="287338" indent="-1079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900" dirty="0" smtClean="0"/>
              <a:t>La transplantation d’organe solide ou de cellules souches hématopoïétiques,</a:t>
            </a:r>
          </a:p>
          <a:p>
            <a:pPr marL="287338" indent="-1079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900" dirty="0" smtClean="0"/>
              <a:t>la trisomie 21.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9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70" y="1019839"/>
            <a:ext cx="4738674" cy="390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53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smtClean="0">
                <a:solidFill>
                  <a:srgbClr val="C00000"/>
                </a:solidFill>
              </a:rPr>
              <a:t>Vaccination COVID -19 : </a:t>
            </a:r>
            <a:r>
              <a:rPr lang="en-GB" b="0" dirty="0" err="1" smtClean="0">
                <a:solidFill>
                  <a:srgbClr val="C00000"/>
                </a:solidFill>
              </a:rPr>
              <a:t>campagne</a:t>
            </a:r>
            <a:r>
              <a:rPr lang="en-GB" b="0" dirty="0" smtClean="0">
                <a:solidFill>
                  <a:srgbClr val="C00000"/>
                </a:solidFill>
              </a:rPr>
              <a:t> de vaccination </a:t>
            </a:r>
            <a:r>
              <a:rPr lang="en-GB" b="0" dirty="0" err="1" smtClean="0">
                <a:solidFill>
                  <a:srgbClr val="C00000"/>
                </a:solidFill>
              </a:rPr>
              <a:t>en</a:t>
            </a:r>
            <a:r>
              <a:rPr lang="en-GB" b="0" dirty="0" smtClean="0">
                <a:solidFill>
                  <a:srgbClr val="C00000"/>
                </a:solidFill>
              </a:rPr>
              <a:t> 5 phases</a:t>
            </a:r>
            <a:endParaRPr lang="en-GB" b="0" dirty="0">
              <a:solidFill>
                <a:srgbClr val="C00000"/>
              </a:solidFill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88370" y="1001863"/>
            <a:ext cx="8208963" cy="421163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131" y="1780964"/>
            <a:ext cx="5933440" cy="288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19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err="1" smtClean="0">
                <a:solidFill>
                  <a:srgbClr val="C00000"/>
                </a:solidFill>
              </a:rPr>
              <a:t>Vaccin</a:t>
            </a:r>
            <a:r>
              <a:rPr lang="en-GB" b="0" dirty="0" smtClean="0">
                <a:solidFill>
                  <a:srgbClr val="C00000"/>
                </a:solidFill>
              </a:rPr>
              <a:t> COVID-19: </a:t>
            </a:r>
            <a:r>
              <a:rPr lang="en-GB" b="0" dirty="0" err="1" smtClean="0">
                <a:solidFill>
                  <a:srgbClr val="C00000"/>
                </a:solidFill>
              </a:rPr>
              <a:t>acceptabilité</a:t>
            </a:r>
            <a:r>
              <a:rPr lang="en-GB" b="0" dirty="0" smtClean="0">
                <a:solidFill>
                  <a:srgbClr val="C00000"/>
                </a:solidFill>
              </a:rPr>
              <a:t> (France)</a:t>
            </a:r>
            <a:endParaRPr lang="en-GB" b="0" dirty="0">
              <a:solidFill>
                <a:srgbClr val="C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6406-F71D-42D2-9874-99FD78C32C2A}" type="slidenum">
              <a:rPr lang="fr-FR" smtClean="0"/>
              <a:t>23</a:t>
            </a:fld>
            <a:endParaRPr lang="fr-FR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A42F19A0-27FE-46BA-914B-26C12E3AD0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49" y="1580880"/>
            <a:ext cx="4440873" cy="247391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6018" y="4170875"/>
            <a:ext cx="5356638" cy="58195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7209" y="1714335"/>
            <a:ext cx="4094711" cy="203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63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err="1">
                <a:solidFill>
                  <a:srgbClr val="C00000"/>
                </a:solidFill>
              </a:rPr>
              <a:t>Vaccin</a:t>
            </a:r>
            <a:r>
              <a:rPr lang="en-GB" b="0" dirty="0">
                <a:solidFill>
                  <a:srgbClr val="C00000"/>
                </a:solidFill>
              </a:rPr>
              <a:t> COVID-19: </a:t>
            </a:r>
            <a:r>
              <a:rPr lang="en-GB" b="0" dirty="0" err="1">
                <a:solidFill>
                  <a:srgbClr val="C00000"/>
                </a:solidFill>
              </a:rPr>
              <a:t>acceptabilité</a:t>
            </a:r>
            <a:r>
              <a:rPr lang="en-GB" b="0" dirty="0">
                <a:solidFill>
                  <a:srgbClr val="C00000"/>
                </a:solidFill>
              </a:rPr>
              <a:t> (</a:t>
            </a:r>
            <a:r>
              <a:rPr lang="en-GB" b="0" dirty="0" smtClean="0">
                <a:solidFill>
                  <a:srgbClr val="C00000"/>
                </a:solidFill>
              </a:rPr>
              <a:t>France)</a:t>
            </a:r>
            <a:endParaRPr lang="en-GB" b="0" dirty="0">
              <a:solidFill>
                <a:srgbClr val="C00000"/>
              </a:solidFill>
            </a:endParaRPr>
          </a:p>
        </p:txBody>
      </p:sp>
      <p:pic>
        <p:nvPicPr>
          <p:cNvPr id="4" name="Imag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809" y="1331292"/>
            <a:ext cx="4817304" cy="30400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516879" y="2193921"/>
            <a:ext cx="30888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FR" dirty="0" smtClean="0">
                <a:solidFill>
                  <a:srgbClr val="0055A5"/>
                </a:solidFill>
                <a:ea typeface="Times New Roman" charset="0"/>
              </a:rPr>
              <a:t>Données </a:t>
            </a:r>
            <a:r>
              <a:rPr lang="fr-FR" dirty="0" err="1" smtClean="0">
                <a:solidFill>
                  <a:srgbClr val="0055A5"/>
                </a:solidFill>
                <a:ea typeface="Times New Roman" charset="0"/>
              </a:rPr>
              <a:t>poolées</a:t>
            </a:r>
            <a:r>
              <a:rPr lang="fr-FR" dirty="0" smtClean="0">
                <a:solidFill>
                  <a:srgbClr val="0055A5"/>
                </a:solidFill>
                <a:ea typeface="Times New Roman" charset="0"/>
              </a:rPr>
              <a:t> </a:t>
            </a:r>
          </a:p>
          <a:p>
            <a:pPr marL="285750" indent="-285750">
              <a:buFont typeface="Arial" charset="0"/>
              <a:buChar char="•"/>
            </a:pPr>
            <a:r>
              <a:rPr lang="fr-FR" dirty="0" smtClean="0">
                <a:solidFill>
                  <a:srgbClr val="0055A5"/>
                </a:solidFill>
                <a:ea typeface="Times New Roman" charset="0"/>
              </a:rPr>
              <a:t>8</a:t>
            </a:r>
            <a:r>
              <a:rPr lang="fr-FR" dirty="0">
                <a:solidFill>
                  <a:srgbClr val="0055A5"/>
                </a:solidFill>
                <a:ea typeface="Times New Roman" charset="0"/>
              </a:rPr>
              <a:t> 036 répondants, </a:t>
            </a:r>
            <a:endParaRPr lang="fr-FR" dirty="0" smtClean="0">
              <a:solidFill>
                <a:srgbClr val="0055A5"/>
              </a:solidFill>
              <a:ea typeface="Times New Roman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fr-FR" dirty="0" smtClean="0">
                <a:solidFill>
                  <a:srgbClr val="15A160"/>
                </a:solidFill>
                <a:ea typeface="Times New Roman" charset="0"/>
              </a:rPr>
              <a:t>27,5</a:t>
            </a:r>
            <a:r>
              <a:rPr lang="fr-FR" dirty="0">
                <a:solidFill>
                  <a:srgbClr val="15A160"/>
                </a:solidFill>
                <a:ea typeface="Times New Roman" charset="0"/>
              </a:rPr>
              <a:t>% </a:t>
            </a:r>
            <a:r>
              <a:rPr lang="fr-FR" dirty="0" smtClean="0">
                <a:solidFill>
                  <a:srgbClr val="15A160"/>
                </a:solidFill>
                <a:ea typeface="Times New Roman" charset="0"/>
              </a:rPr>
              <a:t>refus</a:t>
            </a:r>
            <a:r>
              <a:rPr lang="fr-FR" dirty="0" smtClean="0">
                <a:solidFill>
                  <a:srgbClr val="0055A5"/>
                </a:solidFill>
                <a:ea typeface="Times New Roman" charset="0"/>
              </a:rPr>
              <a:t>:</a:t>
            </a:r>
          </a:p>
          <a:p>
            <a:pPr marL="742950" lvl="1" indent="-285750">
              <a:buFont typeface="Arial" charset="0"/>
              <a:buChar char="•"/>
            </a:pPr>
            <a:r>
              <a:rPr lang="fr-FR" dirty="0" smtClean="0">
                <a:solidFill>
                  <a:srgbClr val="0055A5"/>
                </a:solidFill>
                <a:ea typeface="Times New Roman" charset="0"/>
              </a:rPr>
              <a:t>29,2</a:t>
            </a:r>
            <a:r>
              <a:rPr lang="fr-FR" dirty="0">
                <a:solidFill>
                  <a:srgbClr val="0055A5"/>
                </a:solidFill>
                <a:ea typeface="Times New Roman" charset="0"/>
              </a:rPr>
              <a:t>% </a:t>
            </a:r>
            <a:r>
              <a:rPr lang="fr-FR" dirty="0" smtClean="0">
                <a:solidFill>
                  <a:srgbClr val="0055A5"/>
                </a:solidFill>
                <a:ea typeface="Times New Roman" charset="0"/>
              </a:rPr>
              <a:t>18-64 </a:t>
            </a:r>
            <a:r>
              <a:rPr lang="fr-FR" dirty="0">
                <a:solidFill>
                  <a:srgbClr val="0055A5"/>
                </a:solidFill>
                <a:ea typeface="Times New Roman" charset="0"/>
              </a:rPr>
              <a:t>ans </a:t>
            </a:r>
          </a:p>
          <a:p>
            <a:pPr marL="742950" lvl="1" indent="-285750">
              <a:buFont typeface="Arial" charset="0"/>
              <a:buChar char="•"/>
            </a:pPr>
            <a:r>
              <a:rPr lang="fr-FR" dirty="0" smtClean="0">
                <a:solidFill>
                  <a:srgbClr val="0055A5"/>
                </a:solidFill>
                <a:ea typeface="Times New Roman" charset="0"/>
              </a:rPr>
              <a:t>12,4</a:t>
            </a:r>
            <a:r>
              <a:rPr lang="fr-FR" dirty="0">
                <a:solidFill>
                  <a:srgbClr val="0055A5"/>
                </a:solidFill>
                <a:ea typeface="Times New Roman" charset="0"/>
              </a:rPr>
              <a:t>% </a:t>
            </a:r>
            <a:r>
              <a:rPr lang="fr-FR" dirty="0" smtClean="0">
                <a:solidFill>
                  <a:srgbClr val="0055A5"/>
                </a:solidFill>
                <a:ea typeface="Times New Roman" charset="0"/>
              </a:rPr>
              <a:t>65 </a:t>
            </a:r>
            <a:r>
              <a:rPr lang="fr-FR" dirty="0">
                <a:solidFill>
                  <a:srgbClr val="0055A5"/>
                </a:solidFill>
                <a:ea typeface="Times New Roman" charset="0"/>
              </a:rPr>
              <a:t>ans et </a:t>
            </a:r>
            <a:r>
              <a:rPr lang="fr-FR" dirty="0" smtClean="0">
                <a:solidFill>
                  <a:srgbClr val="0055A5"/>
                </a:solidFill>
                <a:ea typeface="Times New Roman" charset="0"/>
              </a:rPr>
              <a:t>plus</a:t>
            </a:r>
            <a:r>
              <a:rPr lang="fr-FR" dirty="0" smtClean="0">
                <a:solidFill>
                  <a:srgbClr val="0055A5"/>
                </a:solidFill>
              </a:rPr>
              <a:t> </a:t>
            </a:r>
            <a:endParaRPr lang="en-GB" dirty="0">
              <a:solidFill>
                <a:srgbClr val="0055A5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024795" y="4470161"/>
            <a:ext cx="4119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rgbClr val="0055A5"/>
                </a:solidFill>
              </a:rPr>
              <a:t>Etude </a:t>
            </a:r>
            <a:r>
              <a:rPr lang="en-GB" i="1" dirty="0" err="1" smtClean="0">
                <a:solidFill>
                  <a:srgbClr val="0055A5"/>
                </a:solidFill>
              </a:rPr>
              <a:t>coconel</a:t>
            </a:r>
            <a:r>
              <a:rPr lang="en-GB" i="1" dirty="0" smtClean="0">
                <a:solidFill>
                  <a:srgbClr val="0055A5"/>
                </a:solidFill>
              </a:rPr>
              <a:t>, manuscript </a:t>
            </a:r>
            <a:r>
              <a:rPr lang="en-GB" i="1" dirty="0" err="1" smtClean="0">
                <a:solidFill>
                  <a:srgbClr val="0055A5"/>
                </a:solidFill>
              </a:rPr>
              <a:t>en</a:t>
            </a:r>
            <a:r>
              <a:rPr lang="en-GB" i="1" dirty="0" smtClean="0">
                <a:solidFill>
                  <a:srgbClr val="0055A5"/>
                </a:solidFill>
              </a:rPr>
              <a:t> </a:t>
            </a:r>
            <a:r>
              <a:rPr lang="en-GB" i="1" dirty="0" err="1" smtClean="0">
                <a:solidFill>
                  <a:srgbClr val="0055A5"/>
                </a:solidFill>
              </a:rPr>
              <a:t>préparation</a:t>
            </a:r>
            <a:endParaRPr lang="en-GB" i="1" dirty="0">
              <a:solidFill>
                <a:srgbClr val="005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72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err="1">
                <a:solidFill>
                  <a:srgbClr val="C00000"/>
                </a:solidFill>
              </a:rPr>
              <a:t>Vaccin</a:t>
            </a:r>
            <a:r>
              <a:rPr lang="en-GB" b="0" dirty="0">
                <a:solidFill>
                  <a:srgbClr val="C00000"/>
                </a:solidFill>
              </a:rPr>
              <a:t> COVID-19: </a:t>
            </a:r>
            <a:r>
              <a:rPr lang="en-GB" b="0" dirty="0" err="1">
                <a:solidFill>
                  <a:srgbClr val="C00000"/>
                </a:solidFill>
              </a:rPr>
              <a:t>acceptabilité</a:t>
            </a:r>
            <a:r>
              <a:rPr lang="en-GB" b="0" dirty="0">
                <a:solidFill>
                  <a:srgbClr val="C00000"/>
                </a:solidFill>
              </a:rPr>
              <a:t> (France)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95" t="24044" r="30051" b="21246"/>
          <a:stretch/>
        </p:blipFill>
        <p:spPr>
          <a:xfrm>
            <a:off x="1355833" y="1124224"/>
            <a:ext cx="5856891" cy="3455565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6406-F71D-42D2-9874-99FD78C32C2A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32749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 smtClean="0">
                <a:solidFill>
                  <a:srgbClr val="C00000"/>
                </a:solidFill>
              </a:rPr>
              <a:t>Vaccins COVID 19 : questions </a:t>
            </a:r>
            <a:endParaRPr lang="en-GB" b="0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49" y="1232448"/>
            <a:ext cx="8143463" cy="3715567"/>
          </a:xfrm>
        </p:spPr>
        <p:txBody>
          <a:bodyPr>
            <a:normAutofit fontScale="40000" lnSpcReduction="20000"/>
          </a:bodyPr>
          <a:lstStyle/>
          <a:p>
            <a:r>
              <a:rPr lang="en-GB" sz="2900" dirty="0" err="1" smtClean="0"/>
              <a:t>Développement</a:t>
            </a:r>
            <a:r>
              <a:rPr lang="en-GB" sz="2900" dirty="0" smtClean="0"/>
              <a:t> </a:t>
            </a:r>
            <a:r>
              <a:rPr lang="en-GB" sz="2900" dirty="0" err="1" smtClean="0"/>
              <a:t>inédit</a:t>
            </a:r>
            <a:r>
              <a:rPr lang="en-GB" sz="2900" dirty="0" smtClean="0"/>
              <a:t>: nouvelle </a:t>
            </a:r>
            <a:r>
              <a:rPr lang="en-GB" sz="2900" dirty="0" err="1" smtClean="0"/>
              <a:t>maladie</a:t>
            </a:r>
            <a:r>
              <a:rPr lang="en-GB" sz="2900" dirty="0" smtClean="0"/>
              <a:t>, </a:t>
            </a:r>
            <a:r>
              <a:rPr lang="en-GB" sz="2900" dirty="0" err="1" smtClean="0"/>
              <a:t>nouvelles</a:t>
            </a:r>
            <a:r>
              <a:rPr lang="en-GB" sz="2900" dirty="0" smtClean="0"/>
              <a:t> </a:t>
            </a:r>
            <a:r>
              <a:rPr lang="en-GB" sz="2900" dirty="0" err="1" smtClean="0"/>
              <a:t>plateformes</a:t>
            </a:r>
            <a:r>
              <a:rPr lang="en-GB" sz="2900" dirty="0" smtClean="0"/>
              <a:t> </a:t>
            </a:r>
            <a:r>
              <a:rPr lang="en-GB" sz="2900" dirty="0" err="1" smtClean="0"/>
              <a:t>vaccinales</a:t>
            </a:r>
            <a:r>
              <a:rPr lang="en-GB" sz="2900" dirty="0" smtClean="0"/>
              <a:t>, </a:t>
            </a:r>
            <a:r>
              <a:rPr lang="en-GB" sz="2900" dirty="0" err="1" smtClean="0"/>
              <a:t>développement</a:t>
            </a:r>
            <a:r>
              <a:rPr lang="en-GB" sz="2900" dirty="0" smtClean="0"/>
              <a:t> </a:t>
            </a:r>
            <a:r>
              <a:rPr lang="en-GB" sz="2900" dirty="0" err="1" smtClean="0"/>
              <a:t>acceléré</a:t>
            </a:r>
            <a:endParaRPr lang="en-GB" sz="2900" dirty="0" smtClean="0"/>
          </a:p>
          <a:p>
            <a:endParaRPr lang="en-GB" sz="2900" dirty="0" smtClean="0"/>
          </a:p>
          <a:p>
            <a:r>
              <a:rPr lang="en-GB" sz="2900" dirty="0" err="1" smtClean="0"/>
              <a:t>Plusieurs</a:t>
            </a:r>
            <a:r>
              <a:rPr lang="en-GB" sz="2900" dirty="0" smtClean="0"/>
              <a:t> </a:t>
            </a:r>
            <a:r>
              <a:rPr lang="en-GB" sz="2900" dirty="0" err="1" smtClean="0"/>
              <a:t>vaccins</a:t>
            </a:r>
            <a:r>
              <a:rPr lang="en-GB" sz="2900" dirty="0" smtClean="0"/>
              <a:t> </a:t>
            </a:r>
            <a:r>
              <a:rPr lang="en-GB" sz="2900" dirty="0" err="1" smtClean="0"/>
              <a:t>seront</a:t>
            </a:r>
            <a:r>
              <a:rPr lang="en-GB" sz="2900" dirty="0" smtClean="0"/>
              <a:t> </a:t>
            </a:r>
            <a:r>
              <a:rPr lang="en-GB" sz="2900" dirty="0" err="1" smtClean="0"/>
              <a:t>probablement</a:t>
            </a:r>
            <a:r>
              <a:rPr lang="en-GB" sz="2900" dirty="0" smtClean="0"/>
              <a:t> </a:t>
            </a:r>
            <a:r>
              <a:rPr lang="en-GB" sz="2900" dirty="0" err="1" smtClean="0"/>
              <a:t>disponibles</a:t>
            </a:r>
            <a:r>
              <a:rPr lang="en-GB" sz="2900" dirty="0" smtClean="0"/>
              <a:t> (6 </a:t>
            </a:r>
            <a:r>
              <a:rPr lang="en-GB" sz="2900" dirty="0" err="1" smtClean="0"/>
              <a:t>faisant</a:t>
            </a:r>
            <a:r>
              <a:rPr lang="en-GB" sz="2900" dirty="0" smtClean="0"/>
              <a:t> </a:t>
            </a:r>
            <a:r>
              <a:rPr lang="en-GB" sz="2900" dirty="0" err="1" smtClean="0"/>
              <a:t>l’objet</a:t>
            </a:r>
            <a:r>
              <a:rPr lang="en-GB" sz="2900" dirty="0" smtClean="0"/>
              <a:t> de </a:t>
            </a:r>
            <a:r>
              <a:rPr lang="en-GB" sz="2900" dirty="0" err="1" smtClean="0"/>
              <a:t>pré</a:t>
            </a:r>
            <a:r>
              <a:rPr lang="en-GB" sz="2900" dirty="0" smtClean="0"/>
              <a:t> </a:t>
            </a:r>
            <a:r>
              <a:rPr lang="en-GB" sz="2900" dirty="0" err="1" smtClean="0"/>
              <a:t>achat</a:t>
            </a:r>
            <a:r>
              <a:rPr lang="en-GB" sz="2900" dirty="0" smtClean="0"/>
              <a:t> au </a:t>
            </a:r>
            <a:r>
              <a:rPr lang="en-GB" sz="2900" dirty="0" err="1" smtClean="0"/>
              <a:t>niveau</a:t>
            </a:r>
            <a:r>
              <a:rPr lang="en-GB" sz="2900" dirty="0" smtClean="0"/>
              <a:t> </a:t>
            </a:r>
            <a:r>
              <a:rPr lang="en-GB" sz="2900" dirty="0" err="1" smtClean="0"/>
              <a:t>européen</a:t>
            </a:r>
            <a:r>
              <a:rPr lang="en-GB" sz="2900" dirty="0" smtClean="0"/>
              <a:t>) </a:t>
            </a:r>
            <a:r>
              <a:rPr lang="en-GB" sz="2900" dirty="0" err="1" smtClean="0"/>
              <a:t>dont</a:t>
            </a:r>
            <a:r>
              <a:rPr lang="en-GB" sz="2900" dirty="0" smtClean="0"/>
              <a:t> </a:t>
            </a:r>
            <a:r>
              <a:rPr lang="en-GB" sz="2900" dirty="0" err="1" smtClean="0"/>
              <a:t>certains</a:t>
            </a:r>
            <a:r>
              <a:rPr lang="en-GB" sz="2900" dirty="0" smtClean="0"/>
              <a:t> </a:t>
            </a:r>
            <a:r>
              <a:rPr lang="en-GB" sz="2900" dirty="0" err="1" smtClean="0"/>
              <a:t>utilisant</a:t>
            </a:r>
            <a:r>
              <a:rPr lang="en-GB" sz="2900" dirty="0" smtClean="0"/>
              <a:t> des technologies </a:t>
            </a:r>
            <a:r>
              <a:rPr lang="en-GB" sz="2900" dirty="0" err="1" smtClean="0"/>
              <a:t>vaccinales</a:t>
            </a:r>
            <a:r>
              <a:rPr lang="en-GB" sz="2900" dirty="0" smtClean="0"/>
              <a:t> </a:t>
            </a:r>
            <a:r>
              <a:rPr lang="en-GB" sz="2900" dirty="0" err="1" smtClean="0"/>
              <a:t>nouvelles</a:t>
            </a:r>
            <a:r>
              <a:rPr lang="en-GB" sz="2900" dirty="0" smtClean="0"/>
              <a:t> (</a:t>
            </a:r>
            <a:r>
              <a:rPr lang="en-GB" sz="2900" dirty="0" err="1" smtClean="0"/>
              <a:t>ARNm</a:t>
            </a:r>
            <a:r>
              <a:rPr lang="en-GB" sz="2900" dirty="0" smtClean="0"/>
              <a:t>, </a:t>
            </a:r>
            <a:r>
              <a:rPr lang="en-GB" sz="2900" dirty="0" err="1" smtClean="0"/>
              <a:t>vaccins</a:t>
            </a:r>
            <a:r>
              <a:rPr lang="en-GB" sz="2900" dirty="0" smtClean="0"/>
              <a:t> vectorises) qui </a:t>
            </a:r>
            <a:r>
              <a:rPr lang="en-GB" sz="2900" dirty="0" err="1" smtClean="0"/>
              <a:t>seront</a:t>
            </a:r>
            <a:r>
              <a:rPr lang="en-GB" sz="2900" dirty="0" smtClean="0"/>
              <a:t> </a:t>
            </a:r>
            <a:r>
              <a:rPr lang="en-GB" sz="2900" dirty="0" err="1" smtClean="0"/>
              <a:t>diponibles</a:t>
            </a:r>
            <a:r>
              <a:rPr lang="en-GB" sz="2900" dirty="0" smtClean="0"/>
              <a:t> plus </a:t>
            </a:r>
            <a:r>
              <a:rPr lang="en-GB" sz="2900" dirty="0" err="1" smtClean="0"/>
              <a:t>rapidement</a:t>
            </a:r>
            <a:endParaRPr lang="en-GB" sz="2900" dirty="0" smtClean="0"/>
          </a:p>
          <a:p>
            <a:endParaRPr lang="en-GB" sz="2900" dirty="0" smtClean="0"/>
          </a:p>
          <a:p>
            <a:r>
              <a:rPr lang="en-GB" sz="2900" dirty="0" err="1" smtClean="0"/>
              <a:t>Difficultés</a:t>
            </a:r>
            <a:r>
              <a:rPr lang="en-GB" sz="2900" dirty="0" smtClean="0"/>
              <a:t> </a:t>
            </a:r>
            <a:r>
              <a:rPr lang="en-GB" sz="2900" dirty="0" err="1" smtClean="0"/>
              <a:t>en</a:t>
            </a:r>
            <a:r>
              <a:rPr lang="en-GB" sz="2900" dirty="0" smtClean="0"/>
              <a:t> </a:t>
            </a:r>
            <a:r>
              <a:rPr lang="en-GB" sz="2900" dirty="0" err="1" smtClean="0"/>
              <a:t>terme</a:t>
            </a:r>
            <a:r>
              <a:rPr lang="en-GB" sz="2900" dirty="0" smtClean="0"/>
              <a:t> </a:t>
            </a:r>
            <a:r>
              <a:rPr lang="en-GB" sz="2900" dirty="0" err="1" smtClean="0"/>
              <a:t>d’approvisionnement</a:t>
            </a:r>
            <a:r>
              <a:rPr lang="en-GB" sz="2900" dirty="0" smtClean="0"/>
              <a:t> et de </a:t>
            </a:r>
            <a:r>
              <a:rPr lang="en-GB" sz="2900" dirty="0" err="1" smtClean="0"/>
              <a:t>logistique</a:t>
            </a:r>
            <a:endParaRPr lang="en-GB" sz="2900" dirty="0"/>
          </a:p>
          <a:p>
            <a:endParaRPr lang="en-GB" sz="2900" dirty="0"/>
          </a:p>
          <a:p>
            <a:r>
              <a:rPr lang="en-GB" sz="2900" dirty="0" err="1" smtClean="0"/>
              <a:t>Problème</a:t>
            </a:r>
            <a:r>
              <a:rPr lang="en-GB" sz="2900" dirty="0" smtClean="0"/>
              <a:t> de </a:t>
            </a:r>
            <a:r>
              <a:rPr lang="en-GB" sz="2900" dirty="0" err="1" smtClean="0"/>
              <a:t>l’adhésion</a:t>
            </a:r>
            <a:r>
              <a:rPr lang="en-GB" sz="2900" dirty="0" smtClean="0"/>
              <a:t> à la vaccination </a:t>
            </a:r>
            <a:r>
              <a:rPr lang="en-GB" sz="2900" dirty="0" err="1" smtClean="0"/>
              <a:t>nécessitant</a:t>
            </a:r>
            <a:r>
              <a:rPr lang="en-GB" sz="2900" dirty="0" smtClean="0"/>
              <a:t> </a:t>
            </a:r>
            <a:r>
              <a:rPr lang="en-GB" sz="2900" dirty="0" err="1" smtClean="0"/>
              <a:t>une</a:t>
            </a:r>
            <a:r>
              <a:rPr lang="en-GB" sz="2900" dirty="0" smtClean="0"/>
              <a:t> communication difficile:</a:t>
            </a:r>
          </a:p>
          <a:p>
            <a:pPr lvl="1"/>
            <a:r>
              <a:rPr lang="en-GB" sz="2600" dirty="0" smtClean="0"/>
              <a:t>à </a:t>
            </a:r>
            <a:r>
              <a:rPr lang="en-GB" sz="2600" dirty="0" err="1" smtClean="0"/>
              <a:t>terme</a:t>
            </a:r>
            <a:r>
              <a:rPr lang="en-GB" sz="2600" dirty="0" smtClean="0"/>
              <a:t> population </a:t>
            </a:r>
            <a:r>
              <a:rPr lang="en-GB" sz="2600" dirty="0" err="1" smtClean="0"/>
              <a:t>globale</a:t>
            </a:r>
            <a:r>
              <a:rPr lang="en-GB" sz="2600" dirty="0" smtClean="0"/>
              <a:t> </a:t>
            </a:r>
          </a:p>
          <a:p>
            <a:pPr lvl="1"/>
            <a:r>
              <a:rPr lang="en-GB" sz="2600" dirty="0" err="1" smtClean="0"/>
              <a:t>mais</a:t>
            </a:r>
            <a:r>
              <a:rPr lang="en-GB" sz="2600" dirty="0" smtClean="0"/>
              <a:t> </a:t>
            </a:r>
            <a:r>
              <a:rPr lang="en-GB" sz="2600" dirty="0" err="1" smtClean="0"/>
              <a:t>dans</a:t>
            </a:r>
            <a:r>
              <a:rPr lang="en-GB" sz="2600" dirty="0" smtClean="0"/>
              <a:t> un 1er temps populations à </a:t>
            </a:r>
            <a:r>
              <a:rPr lang="en-GB" sz="2600" dirty="0" err="1" smtClean="0"/>
              <a:t>risque</a:t>
            </a:r>
            <a:r>
              <a:rPr lang="en-GB" sz="2600" dirty="0" smtClean="0"/>
              <a:t> de </a:t>
            </a:r>
            <a:r>
              <a:rPr lang="en-GB" sz="2600" dirty="0" err="1" smtClean="0"/>
              <a:t>formes</a:t>
            </a:r>
            <a:r>
              <a:rPr lang="en-GB" sz="2600" dirty="0" smtClean="0"/>
              <a:t> </a:t>
            </a:r>
            <a:r>
              <a:rPr lang="en-GB" sz="2600" dirty="0" err="1" smtClean="0"/>
              <a:t>sévères</a:t>
            </a:r>
            <a:r>
              <a:rPr lang="en-GB" sz="2600" dirty="0" smtClean="0"/>
              <a:t> et populations </a:t>
            </a:r>
            <a:r>
              <a:rPr lang="en-GB" sz="2600" dirty="0" err="1" smtClean="0"/>
              <a:t>exposées</a:t>
            </a:r>
            <a:endParaRPr lang="en-GB" sz="2600" dirty="0" smtClean="0"/>
          </a:p>
          <a:p>
            <a:pPr marL="0" indent="0">
              <a:buNone/>
            </a:pPr>
            <a:endParaRPr lang="en-GB" sz="2900" dirty="0"/>
          </a:p>
          <a:p>
            <a:r>
              <a:rPr lang="en-GB" sz="2900" dirty="0" err="1" smtClean="0"/>
              <a:t>Nombreuses</a:t>
            </a:r>
            <a:r>
              <a:rPr lang="en-GB" sz="2900" dirty="0" smtClean="0"/>
              <a:t> questions: </a:t>
            </a:r>
          </a:p>
          <a:p>
            <a:pPr lvl="1"/>
            <a:r>
              <a:rPr lang="en-GB" sz="2900" dirty="0" err="1" smtClean="0"/>
              <a:t>Maintien</a:t>
            </a:r>
            <a:r>
              <a:rPr lang="en-GB" sz="2900" dirty="0" smtClean="0"/>
              <a:t> de la protection, revaccination?</a:t>
            </a:r>
          </a:p>
          <a:p>
            <a:pPr lvl="1"/>
            <a:r>
              <a:rPr lang="en-GB" sz="2900" dirty="0" smtClean="0"/>
              <a:t>Vaccination des </a:t>
            </a:r>
            <a:r>
              <a:rPr lang="en-GB" sz="2900" dirty="0" err="1" smtClean="0"/>
              <a:t>personnes</a:t>
            </a:r>
            <a:r>
              <a:rPr lang="en-GB" sz="2900" dirty="0" smtClean="0"/>
              <a:t> </a:t>
            </a:r>
            <a:r>
              <a:rPr lang="en-GB" sz="2900" dirty="0" err="1" smtClean="0"/>
              <a:t>prealablement</a:t>
            </a:r>
            <a:r>
              <a:rPr lang="en-GB" sz="2900" dirty="0" smtClean="0"/>
              <a:t> </a:t>
            </a:r>
            <a:r>
              <a:rPr lang="en-GB" sz="2900" dirty="0" err="1" smtClean="0"/>
              <a:t>infectées</a:t>
            </a:r>
            <a:r>
              <a:rPr lang="en-GB" sz="2900" dirty="0" smtClean="0"/>
              <a:t>?</a:t>
            </a:r>
          </a:p>
          <a:p>
            <a:pPr lvl="1"/>
            <a:r>
              <a:rPr lang="en-GB" sz="2900" dirty="0" err="1" smtClean="0"/>
              <a:t>Quel</a:t>
            </a:r>
            <a:r>
              <a:rPr lang="en-GB" sz="2900" dirty="0" smtClean="0"/>
              <a:t> </a:t>
            </a:r>
            <a:r>
              <a:rPr lang="en-GB" sz="2900" dirty="0" err="1" smtClean="0"/>
              <a:t>vaccin</a:t>
            </a:r>
            <a:r>
              <a:rPr lang="en-GB" sz="2900" dirty="0" smtClean="0"/>
              <a:t> pour </a:t>
            </a:r>
            <a:r>
              <a:rPr lang="en-GB" sz="2900" dirty="0" err="1" smtClean="0"/>
              <a:t>quelle</a:t>
            </a:r>
            <a:r>
              <a:rPr lang="en-GB" sz="2900" dirty="0" smtClean="0"/>
              <a:t> population?</a:t>
            </a:r>
          </a:p>
          <a:p>
            <a:pPr lvl="1"/>
            <a:r>
              <a:rPr lang="en-GB" sz="2900" b="1" dirty="0" err="1" smtClean="0"/>
              <a:t>Sécurité</a:t>
            </a:r>
            <a:r>
              <a:rPr lang="en-GB" sz="2900" b="1" dirty="0" smtClean="0"/>
              <a:t>++</a:t>
            </a:r>
          </a:p>
          <a:p>
            <a:pPr lvl="1"/>
            <a:r>
              <a:rPr lang="en-GB" sz="2900" dirty="0" smtClean="0"/>
              <a:t>….</a:t>
            </a:r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6406-F71D-42D2-9874-99FD78C32C2A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160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6406-F71D-42D2-9874-99FD78C32C2A}" type="slidenum">
              <a:rPr lang="fr-FR" smtClean="0"/>
              <a:t>27</a:t>
            </a:fld>
            <a:endParaRPr lang="fr-FR"/>
          </a:p>
        </p:txBody>
      </p:sp>
      <p:pic>
        <p:nvPicPr>
          <p:cNvPr id="6" name="Picture 2" descr="e914e25e-0368-4023-a1d7-117ed73f6eac@ds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18" t="3503" r="11024" b="2859"/>
          <a:stretch/>
        </p:blipFill>
        <p:spPr bwMode="auto">
          <a:xfrm>
            <a:off x="1939159" y="1103586"/>
            <a:ext cx="5249917" cy="358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304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x-none" b="0" dirty="0">
                <a:solidFill>
                  <a:srgbClr val="C00000"/>
                </a:solidFill>
              </a:rPr>
              <a:t>Les 4 grandes </a:t>
            </a:r>
            <a:r>
              <a:rPr lang="fr-FR" altLang="x-none" b="0" dirty="0" smtClean="0">
                <a:solidFill>
                  <a:srgbClr val="C00000"/>
                </a:solidFill>
              </a:rPr>
              <a:t>étapes du développement vaccinal</a:t>
            </a:r>
            <a:endParaRPr lang="en-GB" b="0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6406-F71D-42D2-9874-99FD78C32C2A}" type="slidenum">
              <a:rPr lang="fr-FR" smtClean="0"/>
              <a:t>3</a:t>
            </a:fld>
            <a:endParaRPr lang="fr-FR"/>
          </a:p>
        </p:txBody>
      </p:sp>
      <p:sp>
        <p:nvSpPr>
          <p:cNvPr id="6" name="Espace réservé du numéro de diapositive 3"/>
          <p:cNvSpPr txBox="1">
            <a:spLocks/>
          </p:cNvSpPr>
          <p:nvPr/>
        </p:nvSpPr>
        <p:spPr>
          <a:xfrm>
            <a:off x="8251062" y="4767263"/>
            <a:ext cx="485365" cy="273844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0" latinLnBrk="0" hangingPunct="0"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57213" indent="-214313" algn="l" defTabSz="4572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57250" indent="-171450" algn="l" defTabSz="4572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00150" indent="-171450" algn="l" defTabSz="4572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-171450" algn="l" defTabSz="4572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885950" indent="-17145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228850" indent="-17145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2571750" indent="-17145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2914650" indent="-17145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5E06F320-5484-F446-B088-A8EFF73DF3DF}" type="slidenum">
              <a:rPr lang="fr-FR" altLang="x-none" smtClean="0"/>
              <a:pPr eaLnBrk="1" hangingPunct="1"/>
              <a:t>3</a:t>
            </a:fld>
            <a:endParaRPr lang="fr-FR" altLang="x-none"/>
          </a:p>
        </p:txBody>
      </p: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4031456" y="1977628"/>
            <a:ext cx="1458516" cy="756047"/>
            <a:chOff x="611" y="1616"/>
            <a:chExt cx="1225" cy="635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611" y="1616"/>
              <a:ext cx="1225" cy="6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x-none" altLang="x-none" sz="1200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680" y="1752"/>
              <a:ext cx="1056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fr-FR" altLang="x-none" sz="1200">
                  <a:ea typeface="ＭＳ Ｐゴシック" charset="-128"/>
                </a:rPr>
                <a:t>Développement</a:t>
              </a:r>
            </a:p>
            <a:p>
              <a:pPr algn="ctr" eaLnBrk="1" hangingPunct="1"/>
              <a:r>
                <a:rPr lang="fr-FR" altLang="x-none" sz="1200">
                  <a:ea typeface="ＭＳ Ｐゴシック" charset="-128"/>
                </a:rPr>
                <a:t> préclinique</a:t>
              </a:r>
            </a:p>
          </p:txBody>
        </p:sp>
      </p:grp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2951561" y="3057526"/>
            <a:ext cx="1458515" cy="756047"/>
            <a:chOff x="2063" y="1616"/>
            <a:chExt cx="1225" cy="635"/>
          </a:xfrm>
        </p:grpSpPr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2063" y="1616"/>
              <a:ext cx="1225" cy="6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x-none" altLang="x-none" sz="1200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2096" y="1752"/>
              <a:ext cx="1129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fr-FR" altLang="x-none" sz="1200">
                  <a:ea typeface="ＭＳ Ｐゴシック" charset="-128"/>
                </a:rPr>
                <a:t>Développement</a:t>
              </a:r>
            </a:p>
            <a:p>
              <a:pPr algn="ctr" eaLnBrk="1" hangingPunct="1"/>
              <a:r>
                <a:rPr lang="fr-FR" altLang="x-none" sz="1200">
                  <a:ea typeface="ＭＳ Ｐゴシック" charset="-128"/>
                </a:rPr>
                <a:t> Pharmaceutique</a:t>
              </a: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4895850" y="951310"/>
            <a:ext cx="1458516" cy="756047"/>
            <a:chOff x="3605" y="1616"/>
            <a:chExt cx="1225" cy="635"/>
          </a:xfrm>
        </p:grpSpPr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3605" y="1616"/>
              <a:ext cx="1225" cy="6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x-none" altLang="x-none" sz="1200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16" name="Text Box 9"/>
            <p:cNvSpPr txBox="1">
              <a:spLocks noChangeArrowheads="1"/>
            </p:cNvSpPr>
            <p:nvPr/>
          </p:nvSpPr>
          <p:spPr bwMode="auto">
            <a:xfrm>
              <a:off x="3674" y="1752"/>
              <a:ext cx="1056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fr-FR" altLang="x-none" sz="1200">
                  <a:ea typeface="ＭＳ Ｐゴシック" charset="-128"/>
                </a:rPr>
                <a:t>Développement</a:t>
              </a:r>
            </a:p>
            <a:p>
              <a:pPr algn="ctr" eaLnBrk="1" hangingPunct="1"/>
              <a:r>
                <a:rPr lang="fr-FR" altLang="x-none" sz="1200">
                  <a:ea typeface="ＭＳ Ｐゴシック" charset="-128"/>
                </a:rPr>
                <a:t>clinique</a:t>
              </a:r>
            </a:p>
          </p:txBody>
        </p:sp>
      </p:grpSp>
      <p:pic>
        <p:nvPicPr>
          <p:cNvPr id="17" name="Picture 16" descr="ANd9GcQ5zEERnRPnTsk6RiWOVGcicJJH4qNXYhYv75XmNhoAfXeXBmpo7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3822" y="2085975"/>
            <a:ext cx="9715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utoShape 18" descr="2Q=="/>
          <p:cNvSpPr>
            <a:spLocks noChangeAspect="1" noChangeArrowheads="1"/>
          </p:cNvSpPr>
          <p:nvPr/>
        </p:nvSpPr>
        <p:spPr bwMode="auto">
          <a:xfrm>
            <a:off x="3636169" y="1885950"/>
            <a:ext cx="18716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 sz="1200">
              <a:latin typeface="Calibri" charset="0"/>
              <a:ea typeface="ＭＳ Ｐゴシック" charset="-128"/>
            </a:endParaRPr>
          </a:p>
        </p:txBody>
      </p:sp>
      <p:sp>
        <p:nvSpPr>
          <p:cNvPr id="19" name="AutoShape 20" descr="2Q=="/>
          <p:cNvSpPr>
            <a:spLocks noChangeAspect="1" noChangeArrowheads="1"/>
          </p:cNvSpPr>
          <p:nvPr/>
        </p:nvSpPr>
        <p:spPr bwMode="auto">
          <a:xfrm>
            <a:off x="3654028" y="1815704"/>
            <a:ext cx="18716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 sz="1200">
              <a:latin typeface="Calibri" charset="0"/>
              <a:ea typeface="ＭＳ Ｐゴシック" charset="-128"/>
            </a:endParaRPr>
          </a:p>
        </p:txBody>
      </p:sp>
      <p:pic>
        <p:nvPicPr>
          <p:cNvPr id="20" name="Picture 22" descr="ANd9GcS3eVZ-KifyOp-g1nIx6VEmVW7Bd4akye6096brv0_JcsVXco-Yj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2712" y="1006080"/>
            <a:ext cx="1404938" cy="93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Line 23"/>
          <p:cNvSpPr>
            <a:spLocks noChangeShapeType="1"/>
          </p:cNvSpPr>
          <p:nvPr/>
        </p:nvSpPr>
        <p:spPr bwMode="auto">
          <a:xfrm flipV="1">
            <a:off x="1385888" y="1113236"/>
            <a:ext cx="3239691" cy="31873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350"/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1217676" y="1685926"/>
            <a:ext cx="22365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x-none" sz="1200" dirty="0">
                <a:ea typeface="ＭＳ Ｐゴシック" charset="-128"/>
              </a:rPr>
              <a:t>Plusieurs </a:t>
            </a:r>
            <a:r>
              <a:rPr lang="fr-FR" altLang="x-none" sz="1200" dirty="0" smtClean="0">
                <a:ea typeface="ＭＳ Ｐゴシック" charset="-128"/>
              </a:rPr>
              <a:t>10 aines millions </a:t>
            </a:r>
            <a:r>
              <a:rPr lang="fr-FR" altLang="x-none" sz="1200" dirty="0">
                <a:ea typeface="ＭＳ Ｐゴシック" charset="-128"/>
              </a:rPr>
              <a:t>d’€</a:t>
            </a:r>
          </a:p>
          <a:p>
            <a:pPr eaLnBrk="1" hangingPunct="1"/>
            <a:r>
              <a:rPr lang="fr-FR" altLang="x-none" sz="1200" dirty="0">
                <a:ea typeface="ＭＳ Ｐゴシック" charset="-128"/>
              </a:rPr>
              <a:t>&gt; 10 ans</a:t>
            </a:r>
          </a:p>
        </p:txBody>
      </p:sp>
      <p:grpSp>
        <p:nvGrpSpPr>
          <p:cNvPr id="23" name="Group 25"/>
          <p:cNvGrpSpPr>
            <a:grpSpLocks/>
          </p:cNvGrpSpPr>
          <p:nvPr/>
        </p:nvGrpSpPr>
        <p:grpSpPr bwMode="auto">
          <a:xfrm>
            <a:off x="1854995" y="4083845"/>
            <a:ext cx="1475185" cy="756047"/>
            <a:chOff x="2049" y="1616"/>
            <a:chExt cx="1239" cy="635"/>
          </a:xfrm>
        </p:grpSpPr>
        <p:sp>
          <p:nvSpPr>
            <p:cNvPr id="24" name="Rectangle 26"/>
            <p:cNvSpPr>
              <a:spLocks noChangeArrowheads="1"/>
            </p:cNvSpPr>
            <p:nvPr/>
          </p:nvSpPr>
          <p:spPr bwMode="auto">
            <a:xfrm>
              <a:off x="2063" y="1616"/>
              <a:ext cx="1225" cy="6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x-none" altLang="x-none" sz="1200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25" name="Text Box 27"/>
            <p:cNvSpPr txBox="1">
              <a:spLocks noChangeArrowheads="1"/>
            </p:cNvSpPr>
            <p:nvPr/>
          </p:nvSpPr>
          <p:spPr bwMode="auto">
            <a:xfrm>
              <a:off x="2049" y="1752"/>
              <a:ext cx="1229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fr-FR" altLang="x-none" sz="1200">
                  <a:ea typeface="ＭＳ Ｐゴシック" charset="-128"/>
                </a:rPr>
                <a:t>Recherche -</a:t>
              </a:r>
            </a:p>
            <a:p>
              <a:pPr algn="ctr" eaLnBrk="1" hangingPunct="1"/>
              <a:r>
                <a:rPr lang="fr-FR" altLang="x-none" sz="1200">
                  <a:ea typeface="ＭＳ Ｐゴシック" charset="-128"/>
                </a:rPr>
                <a:t>Preuve de concept</a:t>
              </a:r>
            </a:p>
          </p:txBody>
        </p:sp>
      </p:grpSp>
      <p:sp>
        <p:nvSpPr>
          <p:cNvPr id="26" name="AutoShape 29" descr="paillasse_tl4"/>
          <p:cNvSpPr>
            <a:spLocks noChangeAspect="1" noChangeArrowheads="1"/>
          </p:cNvSpPr>
          <p:nvPr/>
        </p:nvSpPr>
        <p:spPr bwMode="auto">
          <a:xfrm>
            <a:off x="3500438" y="1768080"/>
            <a:ext cx="2143125" cy="160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 sz="1200">
              <a:latin typeface="Calibri" charset="0"/>
              <a:ea typeface="ＭＳ Ｐゴシック" charset="-128"/>
            </a:endParaRPr>
          </a:p>
        </p:txBody>
      </p:sp>
      <p:sp>
        <p:nvSpPr>
          <p:cNvPr id="27" name="AutoShape 31" descr="paillasse_tl4"/>
          <p:cNvSpPr>
            <a:spLocks noChangeAspect="1" noChangeArrowheads="1"/>
          </p:cNvSpPr>
          <p:nvPr/>
        </p:nvSpPr>
        <p:spPr bwMode="auto">
          <a:xfrm>
            <a:off x="3500438" y="1768080"/>
            <a:ext cx="2143125" cy="160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 sz="1200">
              <a:latin typeface="Calibri" charset="0"/>
              <a:ea typeface="ＭＳ Ｐゴシック" charset="-128"/>
            </a:endParaRPr>
          </a:p>
        </p:txBody>
      </p:sp>
      <p:pic>
        <p:nvPicPr>
          <p:cNvPr id="28" name="Picture 32" descr="paillasse_tl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608" y="4137423"/>
            <a:ext cx="1126331" cy="84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3" descr="579f230f10049e652978647a6412679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0349" y="3112294"/>
            <a:ext cx="1297781" cy="88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Oval 25"/>
          <p:cNvSpPr>
            <a:spLocks noChangeArrowheads="1"/>
          </p:cNvSpPr>
          <p:nvPr/>
        </p:nvSpPr>
        <p:spPr bwMode="auto">
          <a:xfrm>
            <a:off x="4301730" y="681038"/>
            <a:ext cx="3996928" cy="1457325"/>
          </a:xfrm>
          <a:prstGeom prst="ellipse">
            <a:avLst/>
          </a:prstGeom>
          <a:noFill/>
          <a:ln w="476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 sz="1350"/>
          </a:p>
        </p:txBody>
      </p:sp>
    </p:spTree>
    <p:extLst>
      <p:ext uri="{BB962C8B-B14F-4D97-AF65-F5344CB8AC3E}">
        <p14:creationId xmlns:p14="http://schemas.microsoft.com/office/powerpoint/2010/main" val="245916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657350" y="1885950"/>
            <a:ext cx="58293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spcAft>
                <a:spcPts val="600"/>
              </a:spcAft>
              <a:buBlip>
                <a:blip r:embed="rId2"/>
              </a:buBlip>
              <a:defRPr sz="2000" b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0"/>
              </a:spcAft>
              <a:buFontTx/>
              <a:buNone/>
            </a:pPr>
            <a:endParaRPr lang="fr-FR" altLang="fr-FR" sz="210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497840" y="303611"/>
            <a:ext cx="8249920" cy="86439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altLang="x-none" sz="3000" b="0" dirty="0">
                <a:solidFill>
                  <a:srgbClr val="C00000"/>
                </a:solidFill>
                <a:latin typeface="Calibri" charset="0"/>
              </a:rPr>
              <a:t>Les différentes phases cliniques de développement vaccinal</a:t>
            </a:r>
          </a:p>
        </p:txBody>
      </p:sp>
      <p:graphicFrame>
        <p:nvGraphicFramePr>
          <p:cNvPr id="14340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411130"/>
              </p:ext>
            </p:extLst>
          </p:nvPr>
        </p:nvGraphicFramePr>
        <p:xfrm>
          <a:off x="1331119" y="1303577"/>
          <a:ext cx="6481763" cy="3302016"/>
        </p:xfrm>
        <a:graphic>
          <a:graphicData uri="http://schemas.openxmlformats.org/drawingml/2006/table">
            <a:tbl>
              <a:tblPr/>
              <a:tblGrid>
                <a:gridCol w="1513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99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6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16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60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Phase I</a:t>
                      </a:r>
                    </a:p>
                  </a:txBody>
                  <a:tcPr marL="68580" marR="68580" marT="34258" marB="3425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Phase II</a:t>
                      </a:r>
                      <a:endParaRPr kumimoji="0" lang="en-US" altLang="fr-FR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68580" marR="68580" marT="34258" marB="342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Phase III</a:t>
                      </a:r>
                      <a:endParaRPr kumimoji="0" lang="en-US" altLang="fr-FR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68580" marR="68580" marT="34258" marB="342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500" b="1" i="0" u="none" strike="noStrike" cap="none" normalizeH="0" baseline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Phase IV</a:t>
                      </a:r>
                      <a:endParaRPr kumimoji="0" lang="en-US" altLang="fr-FR" sz="1500" b="1" i="0" u="none" strike="noStrike" cap="none" normalizeH="0" baseline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68580" marR="68580" marT="34258" marB="342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57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Tolérance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Immunogénicité</a:t>
                      </a:r>
                    </a:p>
                  </a:txBody>
                  <a:tcPr marL="68580" marR="68580" marT="34258" marB="3425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Immunogénicité Tolérance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+/- challenge</a:t>
                      </a:r>
                    </a:p>
                  </a:txBody>
                  <a:tcPr marL="68580" marR="68580" marT="34258" marB="342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Efficacité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Sécurité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fr-FR" sz="1500" b="0" i="0" u="none" strike="noStrike" cap="none" normalizeH="0" baseline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68580" marR="68580" marT="34258" marB="342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Pharmaco-épidémiologie </a:t>
                      </a:r>
                    </a:p>
                  </a:txBody>
                  <a:tcPr marL="68580" marR="68580" marT="34258" marB="342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8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1ere administration chez l</a:t>
                      </a:r>
                      <a:r>
                        <a:rPr kumimoji="0" lang="ja-JP" alt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’</a:t>
                      </a:r>
                      <a:r>
                        <a:rPr kumimoji="0" lang="fr-FR" altLang="ja-JP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homme</a:t>
                      </a:r>
                      <a:endParaRPr kumimoji="0" lang="fr-FR" altLang="fr-FR" sz="1500" b="0" i="0" u="none" strike="noStrike" cap="none" normalizeH="0" baseline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68580" marR="68580" marT="34258" marB="3425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Définition de dose  et du calendrier</a:t>
                      </a:r>
                    </a:p>
                  </a:txBody>
                  <a:tcPr marL="68580" marR="68580" marT="34258" marB="342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Études « pivot » pour le dossier d</a:t>
                      </a:r>
                      <a:r>
                        <a:rPr kumimoji="0" lang="ja-JP" alt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’</a:t>
                      </a:r>
                      <a:r>
                        <a:rPr kumimoji="0" lang="fr-FR" altLang="ja-JP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enregistrement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500" b="0" i="0" u="none" strike="noStrike" cap="none" normalizeH="0" baseline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68580" marR="68580" marT="34258" marB="342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Etudes Post-AMM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500" b="0" i="0" u="none" strike="noStrike" cap="none" normalizeH="0" baseline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68580" marR="68580" marT="34258" marB="342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1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 = dizaines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500" b="0" i="0" u="none" strike="noStrike" cap="none" normalizeH="0" baseline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68580" marR="68580" marT="34258" marB="3425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 = centaines</a:t>
                      </a:r>
                      <a:endParaRPr kumimoji="0" lang="en-US" altLang="fr-FR" sz="1500" b="0" i="0" u="none" strike="noStrike" cap="none" normalizeH="0" baseline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500" b="0" i="0" u="none" strike="noStrike" cap="none" normalizeH="0" baseline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68580" marR="68580" marT="34258" marB="342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 = milliers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500" b="0" i="0" u="none" strike="noStrike" cap="none" normalizeH="0" baseline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68580" marR="68580" marT="34258" marB="342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 &gt; 10 000</a:t>
                      </a:r>
                      <a:endParaRPr kumimoji="0" lang="en-US" altLang="fr-FR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68580" marR="68580" marT="34258" marB="342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458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ct val="0"/>
              </a:spcAft>
              <a:defRPr/>
            </a:pPr>
            <a:r>
              <a:rPr lang="fr-FR" altLang="x-none" b="0" dirty="0" smtClean="0">
                <a:solidFill>
                  <a:srgbClr val="C00000"/>
                </a:solidFill>
              </a:rPr>
              <a:t>Vaccin COVID- 19: un développement accéléré</a:t>
            </a:r>
            <a:endParaRPr lang="fr-FR" altLang="fr-FR" b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0629" y="1104628"/>
            <a:ext cx="5539994" cy="4038872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fr-FR" sz="2300" kern="0" dirty="0"/>
              <a:t>31 décembre 2019: déclaration à </a:t>
            </a:r>
            <a:r>
              <a:rPr lang="fr-FR" sz="2300" kern="0" dirty="0" smtClean="0"/>
              <a:t>l’OMS de la survenue d’une </a:t>
            </a:r>
            <a:r>
              <a:rPr lang="fr-FR" sz="2300" dirty="0" smtClean="0"/>
              <a:t>épidémie </a:t>
            </a:r>
            <a:r>
              <a:rPr lang="fr-FR" sz="2300" dirty="0"/>
              <a:t>de pneumonies d’allure virale d’étiologie </a:t>
            </a:r>
            <a:r>
              <a:rPr lang="fr-FR" sz="2300" dirty="0" smtClean="0"/>
              <a:t>inconnue</a:t>
            </a:r>
            <a:endParaRPr lang="fr-FR" sz="2300" kern="0" dirty="0"/>
          </a:p>
          <a:p>
            <a:pPr>
              <a:defRPr/>
            </a:pPr>
            <a:r>
              <a:rPr lang="fr-FR" sz="2300" dirty="0"/>
              <a:t>9 janvier 2020, </a:t>
            </a:r>
            <a:r>
              <a:rPr lang="fr-FR" sz="2300" dirty="0" smtClean="0"/>
              <a:t>autorités </a:t>
            </a:r>
            <a:r>
              <a:rPr lang="fr-FR" sz="2300" dirty="0"/>
              <a:t>sanitaires chinoises et </a:t>
            </a:r>
            <a:r>
              <a:rPr lang="fr-FR" sz="2300" dirty="0" smtClean="0"/>
              <a:t>OMS </a:t>
            </a:r>
            <a:r>
              <a:rPr lang="fr-FR" sz="2300" dirty="0"/>
              <a:t>annoncent la découverte </a:t>
            </a:r>
            <a:r>
              <a:rPr lang="fr-FR" sz="2300" dirty="0" smtClean="0"/>
              <a:t>d’un nouveau coronavirus, appelé 2019-nCoV (isolé </a:t>
            </a:r>
            <a:r>
              <a:rPr lang="fr-FR" sz="2300" dirty="0"/>
              <a:t>le 7 janvier</a:t>
            </a:r>
            <a:r>
              <a:rPr lang="fr-FR" sz="2300" dirty="0" smtClean="0"/>
              <a:t>)</a:t>
            </a:r>
          </a:p>
          <a:p>
            <a:pPr>
              <a:defRPr/>
            </a:pPr>
            <a:r>
              <a:rPr lang="fr-FR" sz="2300" b="1" dirty="0" smtClean="0"/>
              <a:t>11-12 janvier 2020: séquence </a:t>
            </a:r>
            <a:r>
              <a:rPr lang="fr-FR" sz="2300" b="1" dirty="0"/>
              <a:t>complète du génome du </a:t>
            </a:r>
            <a:r>
              <a:rPr lang="fr-FR" sz="2300" b="1" dirty="0" smtClean="0"/>
              <a:t>coronavirus </a:t>
            </a:r>
            <a:r>
              <a:rPr lang="fr-FR" sz="2300" b="1" kern="0" dirty="0" smtClean="0"/>
              <a:t>transmise par les autorités chinoises</a:t>
            </a:r>
            <a:endParaRPr lang="fr-FR" sz="2300" kern="0" dirty="0" smtClean="0"/>
          </a:p>
          <a:p>
            <a:pPr>
              <a:defRPr/>
            </a:pPr>
            <a:r>
              <a:rPr lang="fr-FR" sz="2300" kern="0" dirty="0" smtClean="0"/>
              <a:t>16 mars 2020: démarrage du </a:t>
            </a:r>
            <a:r>
              <a:rPr lang="fr-FR" sz="2300" b="1" kern="0" dirty="0" smtClean="0"/>
              <a:t>1</a:t>
            </a:r>
            <a:r>
              <a:rPr lang="fr-FR" sz="2300" b="1" kern="0" baseline="30000" dirty="0" smtClean="0"/>
              <a:t>er</a:t>
            </a:r>
            <a:r>
              <a:rPr lang="fr-FR" sz="2300" b="1" kern="0" dirty="0" smtClean="0"/>
              <a:t> essai clinique </a:t>
            </a:r>
            <a:r>
              <a:rPr lang="fr-FR" sz="2300" kern="0" dirty="0" smtClean="0"/>
              <a:t>(</a:t>
            </a:r>
            <a:r>
              <a:rPr lang="fr-FR" sz="2300" kern="0" dirty="0" err="1" smtClean="0"/>
              <a:t>Moderna</a:t>
            </a:r>
            <a:r>
              <a:rPr lang="fr-FR" sz="2300" kern="0" dirty="0" smtClean="0"/>
              <a:t>, vaccin ARNm)</a:t>
            </a:r>
          </a:p>
          <a:p>
            <a:pPr>
              <a:defRPr/>
            </a:pPr>
            <a:r>
              <a:rPr lang="fr-FR" sz="2300" kern="0" dirty="0" smtClean="0"/>
              <a:t>8 avril 2020 : 115 candidats vaccins dont 5 en développement clinique</a:t>
            </a:r>
          </a:p>
          <a:p>
            <a:pPr>
              <a:defRPr/>
            </a:pPr>
            <a:r>
              <a:rPr lang="fr-FR" sz="2300" kern="0" dirty="0" smtClean="0"/>
              <a:t>Juillet 2020: début des essais de phase 3</a:t>
            </a:r>
          </a:p>
          <a:p>
            <a:pPr>
              <a:defRPr/>
            </a:pPr>
            <a:r>
              <a:rPr lang="fr-FR" sz="2300" kern="0" dirty="0"/>
              <a:t>9</a:t>
            </a:r>
            <a:r>
              <a:rPr lang="fr-FR" sz="2300" kern="0" dirty="0" smtClean="0"/>
              <a:t> novembre 2020: premiers </a:t>
            </a:r>
            <a:r>
              <a:rPr lang="fr-FR" sz="2300" kern="0" dirty="0"/>
              <a:t>résultats </a:t>
            </a:r>
            <a:r>
              <a:rPr lang="fr-FR" sz="2300" kern="0" dirty="0" smtClean="0"/>
              <a:t>d’efficacité</a:t>
            </a:r>
          </a:p>
          <a:p>
            <a:pPr>
              <a:defRPr/>
            </a:pPr>
            <a:r>
              <a:rPr lang="fr-FR" sz="2300" kern="0" dirty="0" smtClean="0">
                <a:solidFill>
                  <a:srgbClr val="15A160"/>
                </a:solidFill>
              </a:rPr>
              <a:t>2 décembre 2020: autorisation vaccin Pfizer/</a:t>
            </a:r>
            <a:r>
              <a:rPr lang="fr-FR" sz="2300" kern="0" dirty="0" err="1" smtClean="0">
                <a:solidFill>
                  <a:srgbClr val="15A160"/>
                </a:solidFill>
              </a:rPr>
              <a:t>BioNTech</a:t>
            </a:r>
            <a:r>
              <a:rPr lang="fr-FR" sz="2300" kern="0" dirty="0" smtClean="0">
                <a:solidFill>
                  <a:srgbClr val="15A160"/>
                </a:solidFill>
              </a:rPr>
              <a:t> par le MHRA (</a:t>
            </a:r>
            <a:r>
              <a:rPr lang="en-US" sz="2300" dirty="0" smtClean="0">
                <a:solidFill>
                  <a:srgbClr val="15A160"/>
                </a:solidFill>
              </a:rPr>
              <a:t>Medicines </a:t>
            </a:r>
            <a:r>
              <a:rPr lang="en-US" sz="2300" dirty="0">
                <a:solidFill>
                  <a:srgbClr val="15A160"/>
                </a:solidFill>
              </a:rPr>
              <a:t>and Healthcare products Regulatory </a:t>
            </a:r>
            <a:r>
              <a:rPr lang="en-US" sz="2300" dirty="0" smtClean="0">
                <a:solidFill>
                  <a:srgbClr val="15A160"/>
                </a:solidFill>
              </a:rPr>
              <a:t>Agency)</a:t>
            </a:r>
          </a:p>
          <a:p>
            <a:pPr>
              <a:defRPr/>
            </a:pPr>
            <a:r>
              <a:rPr lang="en-US" sz="2300" kern="0" dirty="0" smtClean="0">
                <a:solidFill>
                  <a:srgbClr val="15A160"/>
                </a:solidFill>
              </a:rPr>
              <a:t>Début vaccination UK: 8 </a:t>
            </a:r>
            <a:r>
              <a:rPr lang="en-US" sz="2300" kern="0" dirty="0" err="1" smtClean="0">
                <a:solidFill>
                  <a:srgbClr val="15A160"/>
                </a:solidFill>
              </a:rPr>
              <a:t>décembre</a:t>
            </a:r>
            <a:r>
              <a:rPr lang="en-US" sz="2300" kern="0" dirty="0">
                <a:solidFill>
                  <a:srgbClr val="15A160"/>
                </a:solidFill>
              </a:rPr>
              <a:t> </a:t>
            </a:r>
            <a:r>
              <a:rPr lang="en-US" sz="2300" kern="0" dirty="0" smtClean="0">
                <a:solidFill>
                  <a:srgbClr val="15A160"/>
                </a:solidFill>
              </a:rPr>
              <a:t>2020</a:t>
            </a:r>
            <a:endParaRPr lang="fr-FR" sz="2300" kern="0" dirty="0" smtClean="0"/>
          </a:p>
          <a:p>
            <a:pPr>
              <a:defRPr/>
            </a:pPr>
            <a:endParaRPr lang="fr-FR" sz="2300" kern="0" dirty="0" smtClean="0"/>
          </a:p>
          <a:p>
            <a:pPr>
              <a:defRPr/>
            </a:pPr>
            <a:endParaRPr lang="fr-FR" sz="2300" kern="0" dirty="0" smtClean="0"/>
          </a:p>
          <a:p>
            <a:pPr>
              <a:defRPr/>
            </a:pPr>
            <a:endParaRPr lang="fr-FR" sz="2100" kern="0" dirty="0">
              <a:latin typeface="Calibri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i="0" dirty="0"/>
          </a:p>
        </p:txBody>
      </p:sp>
      <p:sp>
        <p:nvSpPr>
          <p:cNvPr id="8" name="ZoneTexte 7"/>
          <p:cNvSpPr txBox="1"/>
          <p:nvPr/>
        </p:nvSpPr>
        <p:spPr>
          <a:xfrm>
            <a:off x="5581057" y="1060900"/>
            <a:ext cx="353568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  <a:defRPr/>
            </a:pPr>
            <a:r>
              <a:rPr lang="fr-FR" kern="0" dirty="0" smtClean="0">
                <a:solidFill>
                  <a:srgbClr val="0055A5"/>
                </a:solidFill>
              </a:rPr>
              <a:t>30 novembre 2020</a:t>
            </a:r>
          </a:p>
          <a:p>
            <a:pPr marL="285750" indent="-285750">
              <a:buFont typeface="Arial" charset="0"/>
              <a:buChar char="•"/>
              <a:defRPr/>
            </a:pPr>
            <a:endParaRPr lang="fr-FR" kern="0" dirty="0">
              <a:solidFill>
                <a:srgbClr val="0055A5"/>
              </a:solidFill>
            </a:endParaRPr>
          </a:p>
          <a:p>
            <a:pPr marL="285750" indent="-285750">
              <a:buFont typeface="Arial" charset="0"/>
              <a:buChar char="•"/>
              <a:defRPr/>
            </a:pPr>
            <a:endParaRPr lang="fr-FR" kern="0" dirty="0" smtClean="0">
              <a:solidFill>
                <a:srgbClr val="0055A5"/>
              </a:solidFill>
            </a:endParaRPr>
          </a:p>
          <a:p>
            <a:pPr marL="285750" indent="-285750">
              <a:buFont typeface="Arial" charset="0"/>
              <a:buChar char="•"/>
              <a:defRPr/>
            </a:pPr>
            <a:endParaRPr lang="fr-FR" kern="0" dirty="0">
              <a:solidFill>
                <a:srgbClr val="0055A5"/>
              </a:solidFill>
            </a:endParaRPr>
          </a:p>
          <a:p>
            <a:pPr marL="285750" indent="-285750">
              <a:buFont typeface="Arial" charset="0"/>
              <a:buChar char="•"/>
              <a:defRPr/>
            </a:pPr>
            <a:endParaRPr lang="fr-FR" kern="0" dirty="0" smtClean="0">
              <a:solidFill>
                <a:srgbClr val="0055A5"/>
              </a:solidFill>
            </a:endParaRPr>
          </a:p>
          <a:p>
            <a:pPr marL="285750" indent="-285750">
              <a:buFont typeface="Arial" charset="0"/>
              <a:buChar char="•"/>
              <a:defRPr/>
            </a:pPr>
            <a:endParaRPr lang="fr-FR" kern="0" dirty="0">
              <a:solidFill>
                <a:srgbClr val="0055A5"/>
              </a:solidFill>
            </a:endParaRPr>
          </a:p>
          <a:p>
            <a:pPr>
              <a:defRPr/>
            </a:pPr>
            <a:endParaRPr lang="fr-FR" kern="0" dirty="0" smtClean="0">
              <a:solidFill>
                <a:srgbClr val="0055A5"/>
              </a:solidFill>
            </a:endParaRPr>
          </a:p>
          <a:p>
            <a:pPr marL="285750" indent="-285750">
              <a:buFont typeface="Arial" charset="0"/>
              <a:buChar char="•"/>
              <a:defRPr/>
            </a:pPr>
            <a:r>
              <a:rPr lang="fr-FR" sz="1600" kern="0" dirty="0" smtClean="0">
                <a:solidFill>
                  <a:srgbClr val="0055A5"/>
                </a:solidFill>
              </a:rPr>
              <a:t>11 candidats vaccins en phase 3</a:t>
            </a:r>
            <a:endParaRPr lang="fr-FR" sz="1600" kern="0" dirty="0">
              <a:solidFill>
                <a:srgbClr val="0055A5"/>
              </a:solidFill>
            </a:endParaRPr>
          </a:p>
          <a:p>
            <a:pPr marL="285750" indent="-285750">
              <a:buFont typeface="Arial" charset="0"/>
              <a:buChar char="•"/>
              <a:defRPr/>
            </a:pPr>
            <a:r>
              <a:rPr lang="fr-FR" sz="1600" kern="0" dirty="0" smtClean="0">
                <a:solidFill>
                  <a:srgbClr val="0055A5"/>
                </a:solidFill>
              </a:rPr>
              <a:t>Autorisations utilisation EMA: </a:t>
            </a:r>
          </a:p>
          <a:p>
            <a:pPr>
              <a:defRPr/>
            </a:pPr>
            <a:r>
              <a:rPr lang="fr-FR" sz="1600" kern="0" dirty="0">
                <a:solidFill>
                  <a:srgbClr val="0055A5"/>
                </a:solidFill>
              </a:rPr>
              <a:t>	</a:t>
            </a:r>
            <a:r>
              <a:rPr lang="fr-FR" sz="1600" kern="0" dirty="0" smtClean="0">
                <a:solidFill>
                  <a:srgbClr val="0055A5"/>
                </a:solidFill>
              </a:rPr>
              <a:t>- avant le 28/12 vaccin Pfizer</a:t>
            </a:r>
          </a:p>
          <a:p>
            <a:pPr>
              <a:defRPr/>
            </a:pPr>
            <a:r>
              <a:rPr lang="fr-FR" sz="1600" kern="0" dirty="0">
                <a:solidFill>
                  <a:srgbClr val="0055A5"/>
                </a:solidFill>
              </a:rPr>
              <a:t>	</a:t>
            </a:r>
            <a:r>
              <a:rPr lang="fr-FR" sz="1600" kern="0" dirty="0" smtClean="0">
                <a:solidFill>
                  <a:srgbClr val="0055A5"/>
                </a:solidFill>
              </a:rPr>
              <a:t>- avant le 12/01 vaccin </a:t>
            </a:r>
            <a:r>
              <a:rPr lang="fr-FR" sz="1600" kern="0" dirty="0" err="1" smtClean="0">
                <a:solidFill>
                  <a:srgbClr val="0055A5"/>
                </a:solidFill>
              </a:rPr>
              <a:t>Moderna</a:t>
            </a:r>
            <a:endParaRPr lang="fr-FR" sz="1600" kern="0" dirty="0" smtClean="0">
              <a:solidFill>
                <a:srgbClr val="0055A5"/>
              </a:solidFill>
            </a:endParaRPr>
          </a:p>
          <a:p>
            <a:pPr marL="285750" indent="-285750">
              <a:buFont typeface="Arial" charset="0"/>
              <a:buChar char="•"/>
              <a:defRPr/>
            </a:pPr>
            <a:r>
              <a:rPr lang="fr-FR" sz="1600" kern="0" dirty="0" smtClean="0">
                <a:solidFill>
                  <a:srgbClr val="15A160"/>
                </a:solidFill>
              </a:rPr>
              <a:t>Début vaccination France: 4 janvier 2021</a:t>
            </a:r>
          </a:p>
        </p:txBody>
      </p:sp>
      <p:pic>
        <p:nvPicPr>
          <p:cNvPr id="7" name="Espace réservé du contenu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556" t="15562" r="66525" b="71242"/>
          <a:stretch/>
        </p:blipFill>
        <p:spPr>
          <a:xfrm>
            <a:off x="6093450" y="1608667"/>
            <a:ext cx="2678662" cy="110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9120" y="139302"/>
            <a:ext cx="8046720" cy="10287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sz="2100" b="0" dirty="0">
                <a:solidFill>
                  <a:srgbClr val="C00000"/>
                </a:solidFill>
              </a:rPr>
              <a:t>Un délai de développement </a:t>
            </a:r>
            <a:r>
              <a:rPr lang="fr-FR" sz="2100" b="0" dirty="0" smtClean="0">
                <a:solidFill>
                  <a:srgbClr val="C00000"/>
                </a:solidFill>
              </a:rPr>
              <a:t>exceptionnellement </a:t>
            </a:r>
            <a:r>
              <a:rPr lang="fr-FR" sz="2100" b="0" dirty="0">
                <a:solidFill>
                  <a:srgbClr val="C00000"/>
                </a:solidFill>
              </a:rPr>
              <a:t>court </a:t>
            </a:r>
            <a:r>
              <a:rPr lang="fr-FR" sz="2100" b="0" dirty="0" smtClean="0">
                <a:solidFill>
                  <a:srgbClr val="C00000"/>
                </a:solidFill>
              </a:rPr>
              <a:t>à la « vitesse de l’éclair »!</a:t>
            </a:r>
            <a:endParaRPr lang="fr-FR" b="0" dirty="0">
              <a:solidFill>
                <a:srgbClr val="C00000"/>
              </a:solidFill>
            </a:endParaRPr>
          </a:p>
        </p:txBody>
      </p:sp>
      <p:sp>
        <p:nvSpPr>
          <p:cNvPr id="17411" name="Espace réservé du contenu 2"/>
          <p:cNvSpPr>
            <a:spLocks noGrp="1"/>
          </p:cNvSpPr>
          <p:nvPr>
            <p:ph idx="1"/>
          </p:nvPr>
        </p:nvSpPr>
        <p:spPr>
          <a:xfrm>
            <a:off x="244366" y="1168002"/>
            <a:ext cx="6055887" cy="3975498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•"/>
            </a:pPr>
            <a:r>
              <a:rPr lang="fr-FR" altLang="x-none" dirty="0" smtClean="0">
                <a:cs typeface="Arial" charset="0"/>
              </a:rPr>
              <a:t>Situation inédite: </a:t>
            </a:r>
          </a:p>
          <a:p>
            <a:pPr lvl="1">
              <a:buFontTx/>
              <a:buChar char="•"/>
            </a:pPr>
            <a:r>
              <a:rPr lang="fr-FR" altLang="x-none" sz="1600" dirty="0" smtClean="0">
                <a:cs typeface="Arial" charset="0"/>
              </a:rPr>
              <a:t>6 mois entre la déclaration de l’épidémie et la mise en place des essais de phase 3,  </a:t>
            </a:r>
          </a:p>
          <a:p>
            <a:pPr lvl="1">
              <a:buFontTx/>
              <a:buChar char="•"/>
            </a:pPr>
            <a:r>
              <a:rPr lang="fr-FR" altLang="x-none" sz="1600" dirty="0" smtClean="0">
                <a:cs typeface="Arial" charset="0"/>
              </a:rPr>
              <a:t>10 mois ½ pour les premiers résultats d’efficacité clinique</a:t>
            </a:r>
          </a:p>
          <a:p>
            <a:pPr lvl="1">
              <a:buFontTx/>
              <a:buChar char="•"/>
            </a:pPr>
            <a:r>
              <a:rPr lang="fr-FR" altLang="x-none" sz="1600" dirty="0" smtClean="0">
                <a:cs typeface="Arial" charset="0"/>
              </a:rPr>
              <a:t>Moins d’un an pour le début de la vaccination</a:t>
            </a:r>
            <a:endParaRPr lang="fr-FR" altLang="x-none" sz="1600" dirty="0">
              <a:cs typeface="Arial" charset="0"/>
            </a:endParaRPr>
          </a:p>
          <a:p>
            <a:pPr>
              <a:buFontTx/>
              <a:buChar char="•"/>
            </a:pPr>
            <a:endParaRPr lang="fr-FR" altLang="x-none" dirty="0" smtClean="0">
              <a:cs typeface="Arial" charset="0"/>
            </a:endParaRPr>
          </a:p>
          <a:p>
            <a:pPr>
              <a:buFontTx/>
              <a:buChar char="•"/>
            </a:pPr>
            <a:r>
              <a:rPr lang="fr-FR" altLang="x-none" dirty="0" smtClean="0">
                <a:cs typeface="Arial" charset="0"/>
              </a:rPr>
              <a:t>Rendue possible par </a:t>
            </a:r>
            <a:r>
              <a:rPr lang="fr-FR" altLang="x-none" dirty="0">
                <a:cs typeface="Arial" charset="0"/>
              </a:rPr>
              <a:t> :</a:t>
            </a:r>
          </a:p>
          <a:p>
            <a:pPr lvl="1"/>
            <a:r>
              <a:rPr lang="fr-FR" altLang="x-none" sz="1600" dirty="0" smtClean="0">
                <a:cs typeface="Arial" charset="0"/>
              </a:rPr>
              <a:t>les </a:t>
            </a:r>
            <a:r>
              <a:rPr lang="fr-FR" altLang="x-none" sz="1600" dirty="0">
                <a:cs typeface="Arial" charset="0"/>
              </a:rPr>
              <a:t>progrès scientifiques </a:t>
            </a:r>
            <a:r>
              <a:rPr lang="fr-FR" altLang="x-none" sz="1600" dirty="0" smtClean="0">
                <a:cs typeface="Arial" charset="0"/>
              </a:rPr>
              <a:t>en immunologie et virologie, </a:t>
            </a:r>
            <a:r>
              <a:rPr lang="fr-FR" altLang="x-none" sz="1600" dirty="0">
                <a:cs typeface="Arial" charset="0"/>
              </a:rPr>
              <a:t>ayant permis par exemple le séquençage du coronavirus dès janvier</a:t>
            </a:r>
          </a:p>
          <a:p>
            <a:pPr lvl="1"/>
            <a:r>
              <a:rPr lang="fr-FR" altLang="x-none" sz="1600" dirty="0" smtClean="0">
                <a:cs typeface="Arial" charset="0"/>
              </a:rPr>
              <a:t>l’existence </a:t>
            </a:r>
            <a:r>
              <a:rPr lang="fr-FR" altLang="x-none" sz="1600" dirty="0">
                <a:cs typeface="Arial" charset="0"/>
              </a:rPr>
              <a:t>de technologies développées antérieurement pour d’autres </a:t>
            </a:r>
            <a:r>
              <a:rPr lang="fr-FR" altLang="x-none" sz="1600" dirty="0" smtClean="0">
                <a:cs typeface="Arial" charset="0"/>
              </a:rPr>
              <a:t>vaccins (plateformes vaccinales) en particulier en préparation d’une maladie infectieuse émergente qui </a:t>
            </a:r>
            <a:r>
              <a:rPr lang="fr-FR" altLang="x-none" sz="1600" dirty="0">
                <a:cs typeface="Arial" charset="0"/>
              </a:rPr>
              <a:t>ont pu être adaptées aux vaccins </a:t>
            </a:r>
            <a:r>
              <a:rPr lang="fr-FR" altLang="x-none" sz="1600" dirty="0" smtClean="0">
                <a:cs typeface="Arial" charset="0"/>
              </a:rPr>
              <a:t>Covid-19</a:t>
            </a:r>
          </a:p>
          <a:p>
            <a:pPr lvl="1"/>
            <a:r>
              <a:rPr lang="fr-FR" altLang="x-none" sz="1600" dirty="0">
                <a:cs typeface="Arial" charset="0"/>
              </a:rPr>
              <a:t>l</a:t>
            </a:r>
            <a:r>
              <a:rPr lang="fr-FR" altLang="x-none" sz="1600" dirty="0" smtClean="0">
                <a:cs typeface="Arial" charset="0"/>
              </a:rPr>
              <a:t>’identification de la protéine S comme antigène de choix lors des épidémies de SARS et MERS</a:t>
            </a:r>
            <a:endParaRPr lang="fr-FR" altLang="x-none" sz="1600" dirty="0">
              <a:cs typeface="Arial" charset="0"/>
            </a:endParaRPr>
          </a:p>
          <a:p>
            <a:pPr lvl="1"/>
            <a:r>
              <a:rPr lang="fr-FR" altLang="x-none" sz="1600" dirty="0" smtClean="0">
                <a:cs typeface="Arial" charset="0"/>
              </a:rPr>
              <a:t>l’exceptionnelle </a:t>
            </a:r>
            <a:r>
              <a:rPr lang="fr-FR" altLang="x-none" sz="1600" dirty="0">
                <a:cs typeface="Arial" charset="0"/>
              </a:rPr>
              <a:t>mobilisation des équipes de recherche et des </a:t>
            </a:r>
            <a:r>
              <a:rPr lang="fr-FR" altLang="x-none" sz="1600" dirty="0" smtClean="0">
                <a:cs typeface="Arial" charset="0"/>
              </a:rPr>
              <a:t>états </a:t>
            </a:r>
            <a:r>
              <a:rPr lang="fr-FR" altLang="x-none" sz="1600" dirty="0">
                <a:cs typeface="Arial" charset="0"/>
              </a:rPr>
              <a:t>pour le financement</a:t>
            </a:r>
          </a:p>
          <a:p>
            <a:pPr lvl="1"/>
            <a:r>
              <a:rPr lang="fr-FR" altLang="x-none" sz="1600" dirty="0">
                <a:cs typeface="Arial" charset="0"/>
              </a:rPr>
              <a:t>à la mobilisation de volontaires pour réaliser les essais cliniques rapidement</a:t>
            </a:r>
          </a:p>
          <a:p>
            <a:pPr lvl="1"/>
            <a:r>
              <a:rPr lang="fr-FR" altLang="x-none" sz="1600" dirty="0">
                <a:cs typeface="Arial" charset="0"/>
              </a:rPr>
              <a:t>à l’anticipation des industriels et des Etats pour le développement industriel de la production </a:t>
            </a:r>
          </a:p>
          <a:p>
            <a:endParaRPr lang="fr-FR" altLang="x-none" dirty="0">
              <a:latin typeface="Arial" charset="0"/>
              <a:cs typeface="Arial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253" y="3597782"/>
            <a:ext cx="2651760" cy="113677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414" y="1372044"/>
            <a:ext cx="2225040" cy="157923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532882" y="2982229"/>
            <a:ext cx="2377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55A5"/>
                </a:solidFill>
              </a:rPr>
              <a:t>Coalition for Epidemic </a:t>
            </a:r>
            <a:r>
              <a:rPr lang="en-GB" sz="1600" dirty="0" err="1">
                <a:solidFill>
                  <a:srgbClr val="0055A5"/>
                </a:solidFill>
              </a:rPr>
              <a:t>Prepardness</a:t>
            </a:r>
            <a:r>
              <a:rPr lang="en-GB" sz="1600" dirty="0">
                <a:solidFill>
                  <a:srgbClr val="0055A5"/>
                </a:solidFill>
              </a:rPr>
              <a:t> Innovation</a:t>
            </a:r>
          </a:p>
        </p:txBody>
      </p:sp>
    </p:spTree>
    <p:extLst>
      <p:ext uri="{BB962C8B-B14F-4D97-AF65-F5344CB8AC3E}">
        <p14:creationId xmlns:p14="http://schemas.microsoft.com/office/powerpoint/2010/main" val="420383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err="1" smtClean="0">
                <a:solidFill>
                  <a:srgbClr val="C00000"/>
                </a:solidFill>
              </a:rPr>
              <a:t>Financement</a:t>
            </a:r>
            <a:r>
              <a:rPr lang="en-GB" b="0" dirty="0" smtClean="0">
                <a:solidFill>
                  <a:srgbClr val="C00000"/>
                </a:solidFill>
              </a:rPr>
              <a:t> </a:t>
            </a:r>
            <a:r>
              <a:rPr lang="en-GB" b="0" dirty="0" err="1" smtClean="0">
                <a:solidFill>
                  <a:srgbClr val="C00000"/>
                </a:solidFill>
              </a:rPr>
              <a:t>vaccins</a:t>
            </a:r>
            <a:r>
              <a:rPr lang="en-GB" b="0" dirty="0" smtClean="0">
                <a:solidFill>
                  <a:srgbClr val="C00000"/>
                </a:solidFill>
              </a:rPr>
              <a:t> COVID19</a:t>
            </a:r>
            <a:endParaRPr lang="en-GB" b="0" dirty="0">
              <a:solidFill>
                <a:srgbClr val="C00000"/>
              </a:solidFill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3635" y="1231900"/>
            <a:ext cx="6053905" cy="3400425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6406-F71D-42D2-9874-99FD78C32C2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01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3727" y="476331"/>
            <a:ext cx="8080955" cy="39290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b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Technologies vaccinales ou ‘plateformes vaccinales’ des vaccins COVID 19</a:t>
            </a:r>
            <a:endParaRPr lang="fr-FR" b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73" t="20869" r="43889" b="25797"/>
          <a:stretch>
            <a:fillRect/>
          </a:stretch>
        </p:blipFill>
        <p:spPr bwMode="auto">
          <a:xfrm>
            <a:off x="865346" y="1092916"/>
            <a:ext cx="3244454" cy="36397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algn="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06239" y="1316336"/>
            <a:ext cx="474120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 smtClean="0">
                <a:solidFill>
                  <a:srgbClr val="0055A5"/>
                </a:solidFill>
              </a:rPr>
              <a:t>technologies </a:t>
            </a:r>
            <a:r>
              <a:rPr lang="en-GB" dirty="0" err="1">
                <a:solidFill>
                  <a:srgbClr val="0055A5"/>
                </a:solidFill>
              </a:rPr>
              <a:t>vaccinales</a:t>
            </a:r>
            <a:r>
              <a:rPr lang="en-GB" dirty="0">
                <a:solidFill>
                  <a:srgbClr val="0055A5"/>
                </a:solidFill>
              </a:rPr>
              <a:t> </a:t>
            </a:r>
            <a:r>
              <a:rPr lang="en-GB" dirty="0" smtClean="0">
                <a:solidFill>
                  <a:srgbClr val="0055A5"/>
                </a:solidFill>
              </a:rPr>
              <a:t>‘</a:t>
            </a:r>
            <a:r>
              <a:rPr lang="en-GB" dirty="0" err="1" smtClean="0">
                <a:solidFill>
                  <a:srgbClr val="0055A5"/>
                </a:solidFill>
              </a:rPr>
              <a:t>classiques</a:t>
            </a:r>
            <a:r>
              <a:rPr lang="en-GB" dirty="0" smtClean="0">
                <a:solidFill>
                  <a:srgbClr val="0055A5"/>
                </a:solidFill>
              </a:rPr>
              <a:t>’ : virus </a:t>
            </a:r>
            <a:r>
              <a:rPr lang="en-GB" dirty="0" err="1" smtClean="0">
                <a:solidFill>
                  <a:srgbClr val="0055A5"/>
                </a:solidFill>
              </a:rPr>
              <a:t>inactivé</a:t>
            </a:r>
            <a:r>
              <a:rPr lang="en-GB" dirty="0" smtClean="0">
                <a:solidFill>
                  <a:srgbClr val="0055A5"/>
                </a:solidFill>
              </a:rPr>
              <a:t>, </a:t>
            </a:r>
            <a:r>
              <a:rPr lang="en-GB" dirty="0" err="1" smtClean="0">
                <a:solidFill>
                  <a:srgbClr val="0055A5"/>
                </a:solidFill>
              </a:rPr>
              <a:t>vaccins</a:t>
            </a:r>
            <a:r>
              <a:rPr lang="en-GB" dirty="0" smtClean="0">
                <a:solidFill>
                  <a:srgbClr val="0055A5"/>
                </a:solidFill>
              </a:rPr>
              <a:t> sous </a:t>
            </a:r>
            <a:r>
              <a:rPr lang="en-GB" dirty="0" err="1" smtClean="0">
                <a:solidFill>
                  <a:srgbClr val="0055A5"/>
                </a:solidFill>
              </a:rPr>
              <a:t>unitaire</a:t>
            </a:r>
            <a:r>
              <a:rPr lang="en-GB" dirty="0" smtClean="0">
                <a:solidFill>
                  <a:srgbClr val="0055A5"/>
                </a:solidFill>
              </a:rPr>
              <a:t>, </a:t>
            </a:r>
            <a:r>
              <a:rPr lang="en-GB" dirty="0">
                <a:solidFill>
                  <a:srgbClr val="0055A5"/>
                </a:solidFill>
              </a:rPr>
              <a:t>VLP : Virus Like </a:t>
            </a:r>
            <a:r>
              <a:rPr lang="en-GB" dirty="0" err="1">
                <a:solidFill>
                  <a:srgbClr val="0055A5"/>
                </a:solidFill>
              </a:rPr>
              <a:t>Particules</a:t>
            </a:r>
            <a:endParaRPr lang="en-GB" dirty="0">
              <a:solidFill>
                <a:srgbClr val="0055A5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GB" dirty="0">
              <a:solidFill>
                <a:srgbClr val="0055A5"/>
              </a:solidFill>
            </a:endParaRPr>
          </a:p>
          <a:p>
            <a:endParaRPr lang="en-GB" dirty="0">
              <a:solidFill>
                <a:srgbClr val="0055A5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GB" dirty="0" err="1" smtClean="0">
                <a:solidFill>
                  <a:srgbClr val="0055A5"/>
                </a:solidFill>
              </a:rPr>
              <a:t>nouvelles</a:t>
            </a:r>
            <a:r>
              <a:rPr lang="en-GB" dirty="0" smtClean="0">
                <a:solidFill>
                  <a:srgbClr val="0055A5"/>
                </a:solidFill>
              </a:rPr>
              <a:t> “</a:t>
            </a:r>
            <a:r>
              <a:rPr lang="en-GB" dirty="0" err="1">
                <a:solidFill>
                  <a:srgbClr val="0055A5"/>
                </a:solidFill>
              </a:rPr>
              <a:t>plateformes</a:t>
            </a:r>
            <a:r>
              <a:rPr lang="en-GB" dirty="0">
                <a:solidFill>
                  <a:srgbClr val="0055A5"/>
                </a:solidFill>
              </a:rPr>
              <a:t> </a:t>
            </a:r>
            <a:r>
              <a:rPr lang="en-GB" dirty="0" err="1">
                <a:solidFill>
                  <a:srgbClr val="0055A5"/>
                </a:solidFill>
              </a:rPr>
              <a:t>vaccinales</a:t>
            </a:r>
            <a:r>
              <a:rPr lang="en-GB" dirty="0">
                <a:solidFill>
                  <a:srgbClr val="0055A5"/>
                </a:solidFill>
              </a:rPr>
              <a:t>”:</a:t>
            </a:r>
          </a:p>
          <a:p>
            <a:pPr lvl="1"/>
            <a:r>
              <a:rPr lang="en-GB" b="1" dirty="0" err="1">
                <a:solidFill>
                  <a:srgbClr val="0055A5"/>
                </a:solidFill>
              </a:rPr>
              <a:t>Vecteurs</a:t>
            </a:r>
            <a:r>
              <a:rPr lang="en-GB" b="1" dirty="0">
                <a:solidFill>
                  <a:srgbClr val="0055A5"/>
                </a:solidFill>
              </a:rPr>
              <a:t> </a:t>
            </a:r>
            <a:r>
              <a:rPr lang="en-GB" b="1" dirty="0" err="1">
                <a:solidFill>
                  <a:srgbClr val="0055A5"/>
                </a:solidFill>
              </a:rPr>
              <a:t>viraux</a:t>
            </a:r>
            <a:r>
              <a:rPr lang="en-GB" b="1" dirty="0">
                <a:solidFill>
                  <a:srgbClr val="0055A5"/>
                </a:solidFill>
              </a:rPr>
              <a:t>: </a:t>
            </a:r>
            <a:r>
              <a:rPr lang="en-GB" dirty="0" err="1">
                <a:solidFill>
                  <a:srgbClr val="0055A5"/>
                </a:solidFill>
              </a:rPr>
              <a:t>replicatifs</a:t>
            </a:r>
            <a:r>
              <a:rPr lang="en-GB" dirty="0">
                <a:solidFill>
                  <a:srgbClr val="0055A5"/>
                </a:solidFill>
              </a:rPr>
              <a:t> </a:t>
            </a:r>
            <a:r>
              <a:rPr lang="en-GB" dirty="0" err="1">
                <a:solidFill>
                  <a:srgbClr val="0055A5"/>
                </a:solidFill>
              </a:rPr>
              <a:t>ou</a:t>
            </a:r>
            <a:r>
              <a:rPr lang="en-GB" dirty="0">
                <a:solidFill>
                  <a:srgbClr val="0055A5"/>
                </a:solidFill>
              </a:rPr>
              <a:t> non </a:t>
            </a:r>
            <a:r>
              <a:rPr lang="en-GB" dirty="0" err="1">
                <a:solidFill>
                  <a:srgbClr val="0055A5"/>
                </a:solidFill>
              </a:rPr>
              <a:t>replicatifs</a:t>
            </a:r>
            <a:r>
              <a:rPr lang="en-GB" dirty="0">
                <a:solidFill>
                  <a:srgbClr val="0055A5"/>
                </a:solidFill>
              </a:rPr>
              <a:t>,</a:t>
            </a:r>
          </a:p>
          <a:p>
            <a:pPr lvl="1"/>
            <a:r>
              <a:rPr lang="en-GB" b="1" dirty="0" err="1">
                <a:solidFill>
                  <a:srgbClr val="0055A5"/>
                </a:solidFill>
              </a:rPr>
              <a:t>Acides</a:t>
            </a:r>
            <a:r>
              <a:rPr lang="en-GB" b="1" dirty="0">
                <a:solidFill>
                  <a:srgbClr val="0055A5"/>
                </a:solidFill>
              </a:rPr>
              <a:t> </a:t>
            </a:r>
            <a:r>
              <a:rPr lang="en-GB" b="1" dirty="0" err="1">
                <a:solidFill>
                  <a:srgbClr val="0055A5"/>
                </a:solidFill>
              </a:rPr>
              <a:t>nucléiques</a:t>
            </a:r>
            <a:r>
              <a:rPr lang="en-GB" b="1" dirty="0">
                <a:solidFill>
                  <a:srgbClr val="0055A5"/>
                </a:solidFill>
              </a:rPr>
              <a:t>: </a:t>
            </a:r>
            <a:r>
              <a:rPr lang="en-GB" dirty="0" err="1" smtClean="0">
                <a:solidFill>
                  <a:srgbClr val="0055A5"/>
                </a:solidFill>
              </a:rPr>
              <a:t>ARNm</a:t>
            </a:r>
            <a:r>
              <a:rPr lang="en-GB" dirty="0" smtClean="0">
                <a:solidFill>
                  <a:srgbClr val="0055A5"/>
                </a:solidFill>
              </a:rPr>
              <a:t>, ADN</a:t>
            </a:r>
            <a:endParaRPr lang="en-GB" dirty="0">
              <a:solidFill>
                <a:srgbClr val="0055A5"/>
              </a:solidFill>
            </a:endParaRPr>
          </a:p>
          <a:p>
            <a:pPr lvl="1"/>
            <a:r>
              <a:rPr lang="en-GB" dirty="0" smtClean="0">
                <a:solidFill>
                  <a:srgbClr val="0055A5"/>
                </a:solidFill>
              </a:rPr>
              <a:t>Peptides </a:t>
            </a:r>
            <a:r>
              <a:rPr lang="en-GB" dirty="0" err="1">
                <a:solidFill>
                  <a:srgbClr val="0055A5"/>
                </a:solidFill>
              </a:rPr>
              <a:t>synthétiques</a:t>
            </a:r>
            <a:endParaRPr lang="en-GB" dirty="0">
              <a:solidFill>
                <a:srgbClr val="005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74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err="1" smtClean="0">
                <a:solidFill>
                  <a:srgbClr val="C00000"/>
                </a:solidFill>
              </a:rPr>
              <a:t>Vaccins</a:t>
            </a:r>
            <a:r>
              <a:rPr lang="en-GB" b="0" dirty="0" smtClean="0">
                <a:solidFill>
                  <a:srgbClr val="C00000"/>
                </a:solidFill>
              </a:rPr>
              <a:t> </a:t>
            </a:r>
            <a:r>
              <a:rPr lang="en-GB" b="0" dirty="0" err="1" smtClean="0">
                <a:solidFill>
                  <a:srgbClr val="C00000"/>
                </a:solidFill>
              </a:rPr>
              <a:t>acides</a:t>
            </a:r>
            <a:r>
              <a:rPr lang="en-GB" b="0" dirty="0" smtClean="0">
                <a:solidFill>
                  <a:srgbClr val="C00000"/>
                </a:solidFill>
              </a:rPr>
              <a:t> </a:t>
            </a:r>
            <a:r>
              <a:rPr lang="en-GB" b="0" dirty="0" err="1" smtClean="0">
                <a:solidFill>
                  <a:srgbClr val="C00000"/>
                </a:solidFill>
              </a:rPr>
              <a:t>nucléiques</a:t>
            </a:r>
            <a:endParaRPr lang="en-GB" b="0" dirty="0">
              <a:solidFill>
                <a:srgbClr val="C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6406-F71D-42D2-9874-99FD78C32C2A}" type="slidenum">
              <a:rPr lang="fr-FR" smtClean="0"/>
              <a:t>9</a:t>
            </a:fld>
            <a:endParaRPr lang="fr-FR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633" t="18552" r="44034" b="9682"/>
          <a:stretch>
            <a:fillRect/>
          </a:stretch>
        </p:blipFill>
        <p:spPr bwMode="auto">
          <a:xfrm>
            <a:off x="5325484" y="229009"/>
            <a:ext cx="3669602" cy="42938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algn="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01446" y="1059657"/>
            <a:ext cx="4699820" cy="431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285750" indent="-285750">
              <a:spcBef>
                <a:spcPct val="25000"/>
              </a:spcBef>
              <a:buFont typeface="Arial" charset="0"/>
              <a:buChar char="•"/>
            </a:pPr>
            <a:r>
              <a:rPr lang="fr-FR" altLang="fr-FR" sz="1600" dirty="0">
                <a:solidFill>
                  <a:srgbClr val="15A160"/>
                </a:solidFill>
                <a:latin typeface="+mn-lt"/>
                <a:ea typeface="MS PGothic" charset="-128"/>
              </a:rPr>
              <a:t>Développement et mise au point rapide </a:t>
            </a:r>
          </a:p>
          <a:p>
            <a:pPr marL="285750" indent="-285750">
              <a:spcBef>
                <a:spcPct val="25000"/>
              </a:spcBef>
              <a:buFont typeface="Arial" charset="0"/>
              <a:buChar char="•"/>
            </a:pPr>
            <a:r>
              <a:rPr lang="fr-FR" altLang="fr-FR" sz="1600" dirty="0">
                <a:solidFill>
                  <a:srgbClr val="15A160"/>
                </a:solidFill>
                <a:latin typeface="+mn-lt"/>
                <a:ea typeface="MS PGothic" charset="-128"/>
              </a:rPr>
              <a:t>Facilité de production</a:t>
            </a:r>
          </a:p>
          <a:p>
            <a:pPr marL="285750" indent="-285750">
              <a:spcBef>
                <a:spcPct val="25000"/>
              </a:spcBef>
              <a:buFont typeface="Arial" charset="0"/>
              <a:buChar char="•"/>
            </a:pPr>
            <a:r>
              <a:rPr lang="fr-FR" altLang="fr-FR" sz="160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Développements nombreux ARNm  (</a:t>
            </a:r>
            <a:r>
              <a:rPr lang="fr-FR" altLang="fr-FR" sz="1600" dirty="0" err="1" smtClean="0">
                <a:solidFill>
                  <a:srgbClr val="0055A5"/>
                </a:solidFill>
                <a:latin typeface="+mn-lt"/>
                <a:ea typeface="MS PGothic" charset="-128"/>
              </a:rPr>
              <a:t>Zika</a:t>
            </a:r>
            <a:r>
              <a:rPr lang="fr-FR" altLang="fr-FR" sz="160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, </a:t>
            </a:r>
            <a:r>
              <a:rPr lang="fr-FR" altLang="fr-FR" sz="1600" dirty="0" err="1" smtClean="0">
                <a:solidFill>
                  <a:srgbClr val="0055A5"/>
                </a:solidFill>
                <a:latin typeface="+mn-lt"/>
                <a:ea typeface="MS PGothic" charset="-128"/>
              </a:rPr>
              <a:t>Chik</a:t>
            </a:r>
            <a:r>
              <a:rPr lang="fr-FR" altLang="fr-FR" sz="160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, influenza, CMV, rage, </a:t>
            </a:r>
            <a:r>
              <a:rPr lang="fr-FR" altLang="fr-FR" sz="1600" dirty="0" err="1" smtClean="0">
                <a:solidFill>
                  <a:srgbClr val="0055A5"/>
                </a:solidFill>
                <a:latin typeface="+mn-lt"/>
                <a:ea typeface="MS PGothic" charset="-128"/>
              </a:rPr>
              <a:t>hMPV</a:t>
            </a:r>
            <a:r>
              <a:rPr lang="fr-FR" altLang="fr-FR" sz="160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)  mais pas de vaccins ayant une AMM jusqu’à présent</a:t>
            </a:r>
          </a:p>
          <a:p>
            <a:pPr marL="285750" indent="-285750">
              <a:spcBef>
                <a:spcPct val="25000"/>
              </a:spcBef>
              <a:buFont typeface="Arial" charset="0"/>
              <a:buChar char="•"/>
            </a:pPr>
            <a:r>
              <a:rPr lang="fr-FR" altLang="fr-FR" sz="160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Vaccins </a:t>
            </a:r>
            <a:r>
              <a:rPr lang="fr-FR" altLang="fr-FR" sz="1600" dirty="0">
                <a:solidFill>
                  <a:srgbClr val="0055A5"/>
                </a:solidFill>
                <a:latin typeface="+mn-lt"/>
                <a:ea typeface="MS PGothic" charset="-128"/>
              </a:rPr>
              <a:t>ARNm, 2 types</a:t>
            </a:r>
          </a:p>
          <a:p>
            <a:r>
              <a:rPr lang="fr-FR" sz="1600" dirty="0">
                <a:solidFill>
                  <a:srgbClr val="0055A5"/>
                </a:solidFill>
                <a:latin typeface="+mn-lt"/>
              </a:rPr>
              <a:t>	- ARNm non </a:t>
            </a:r>
            <a:r>
              <a:rPr lang="fr-FR" sz="1600" dirty="0" err="1">
                <a:solidFill>
                  <a:srgbClr val="0055A5"/>
                </a:solidFill>
                <a:latin typeface="+mn-lt"/>
              </a:rPr>
              <a:t>replicatif</a:t>
            </a:r>
            <a:endParaRPr lang="fr-FR" sz="1600" dirty="0">
              <a:solidFill>
                <a:srgbClr val="0055A5"/>
              </a:solidFill>
              <a:latin typeface="+mn-lt"/>
            </a:endParaRPr>
          </a:p>
          <a:p>
            <a:r>
              <a:rPr lang="fr-FR" sz="1600" dirty="0">
                <a:solidFill>
                  <a:srgbClr val="0055A5"/>
                </a:solidFill>
                <a:latin typeface="+mn-lt"/>
              </a:rPr>
              <a:t>	- ARNm « Self-</a:t>
            </a:r>
            <a:r>
              <a:rPr lang="fr-FR" sz="1600" dirty="0" err="1">
                <a:solidFill>
                  <a:srgbClr val="0055A5"/>
                </a:solidFill>
                <a:latin typeface="+mn-lt"/>
              </a:rPr>
              <a:t>amplifying</a:t>
            </a:r>
            <a:r>
              <a:rPr lang="fr-FR" sz="1600" dirty="0">
                <a:solidFill>
                  <a:srgbClr val="0055A5"/>
                </a:solidFill>
                <a:latin typeface="+mn-lt"/>
              </a:rPr>
              <a:t> »</a:t>
            </a:r>
          </a:p>
          <a:p>
            <a:r>
              <a:rPr lang="fr-FR" altLang="fr-FR" sz="1600" dirty="0">
                <a:solidFill>
                  <a:srgbClr val="0055A5"/>
                </a:solidFill>
                <a:latin typeface="+mn-lt"/>
                <a:ea typeface="MS PGothic" charset="-128"/>
              </a:rPr>
              <a:t>	Entrée dans la cellule améliorée par encapsulation dans des nanoparticules lipidiques</a:t>
            </a:r>
            <a:endParaRPr lang="fr-FR" altLang="fr-FR" sz="1350" dirty="0">
              <a:solidFill>
                <a:srgbClr val="0055A5"/>
              </a:solidFill>
              <a:latin typeface="+mn-lt"/>
              <a:ea typeface="MS PGothic" charset="-128"/>
            </a:endParaRPr>
          </a:p>
          <a:p>
            <a:pPr marL="285750" indent="-285750">
              <a:spcBef>
                <a:spcPct val="25000"/>
              </a:spcBef>
              <a:buFont typeface="Arial" charset="0"/>
              <a:buChar char="•"/>
            </a:pPr>
            <a:r>
              <a:rPr lang="fr-FR" altLang="fr-FR" sz="160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Vaccin ADN: nécessité d’administration par </a:t>
            </a:r>
            <a:r>
              <a:rPr lang="fr-FR" altLang="fr-FR" sz="1600" dirty="0" err="1">
                <a:solidFill>
                  <a:srgbClr val="0055A5"/>
                </a:solidFill>
                <a:latin typeface="+mn-lt"/>
                <a:ea typeface="MS PGothic" charset="-128"/>
              </a:rPr>
              <a:t>é</a:t>
            </a:r>
            <a:r>
              <a:rPr lang="fr-FR" altLang="fr-FR" sz="1600" dirty="0" err="1" smtClean="0">
                <a:solidFill>
                  <a:srgbClr val="0055A5"/>
                </a:solidFill>
                <a:latin typeface="+mn-lt"/>
                <a:ea typeface="MS PGothic" charset="-128"/>
              </a:rPr>
              <a:t>lectroporation</a:t>
            </a:r>
            <a:r>
              <a:rPr lang="fr-FR" altLang="fr-FR" sz="160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 pour augmenter l’entrée dans la cellule et l’</a:t>
            </a:r>
            <a:r>
              <a:rPr lang="fr-FR" altLang="fr-FR" sz="1600" dirty="0" err="1" smtClean="0">
                <a:solidFill>
                  <a:srgbClr val="0055A5"/>
                </a:solidFill>
                <a:latin typeface="+mn-lt"/>
                <a:ea typeface="MS PGothic" charset="-128"/>
              </a:rPr>
              <a:t>immunogénicité</a:t>
            </a:r>
            <a:endParaRPr lang="fr-FR" altLang="fr-FR" sz="1600" dirty="0" smtClean="0">
              <a:solidFill>
                <a:srgbClr val="0055A5"/>
              </a:solidFill>
              <a:latin typeface="+mn-lt"/>
              <a:ea typeface="MS PGothic" charset="-128"/>
            </a:endParaRPr>
          </a:p>
          <a:p>
            <a:pPr>
              <a:spcBef>
                <a:spcPct val="25000"/>
              </a:spcBef>
            </a:pPr>
            <a:r>
              <a:rPr lang="fr-FR" altLang="fr-FR" sz="135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 </a:t>
            </a:r>
          </a:p>
          <a:p>
            <a:pPr>
              <a:spcBef>
                <a:spcPct val="25000"/>
              </a:spcBef>
            </a:pPr>
            <a:endParaRPr lang="fr-FR" altLang="fr-FR" sz="1350" dirty="0">
              <a:solidFill>
                <a:srgbClr val="0055A5"/>
              </a:solidFill>
              <a:latin typeface="+mn-lt"/>
              <a:ea typeface="MS PGothic" charset="-128"/>
            </a:endParaRPr>
          </a:p>
          <a:p>
            <a:pPr>
              <a:spcBef>
                <a:spcPct val="25000"/>
              </a:spcBef>
            </a:pPr>
            <a:endParaRPr lang="fr-FR" altLang="fr-FR" sz="1350" dirty="0">
              <a:solidFill>
                <a:srgbClr val="0055A5"/>
              </a:solidFill>
              <a:latin typeface="+mn-lt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719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gReIE6XbHvIhoI1uLtK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gJTIPPebpo6irFSQqHl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F3BF0CEC5AEE42ACEF5D7F2A0CBDA3" ma:contentTypeVersion="16" ma:contentTypeDescription="Create a new document." ma:contentTypeScope="" ma:versionID="c001c25695c3c8daf5685165c8e39413">
  <xsd:schema xmlns:xsd="http://www.w3.org/2001/XMLSchema" xmlns:xs="http://www.w3.org/2001/XMLSchema" xmlns:p="http://schemas.microsoft.com/office/2006/metadata/properties" xmlns:ns2="c1f8f3f5-b105-4282-9d8c-dd075af9c4e9" xmlns:ns3="6f1a0896-b18b-47c3-a8ac-aecd31aab233" targetNamespace="http://schemas.microsoft.com/office/2006/metadata/properties" ma:root="true" ma:fieldsID="01e60b61f2f84908a665b3202d931daf" ns2:_="" ns3:_="">
    <xsd:import namespace="c1f8f3f5-b105-4282-9d8c-dd075af9c4e9"/>
    <xsd:import namespace="6f1a0896-b18b-47c3-a8ac-aecd31aab2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8f3f5-b105-4282-9d8c-dd075af9c4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1a0896-b18b-47c3-a8ac-aecd31aab23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Type de contenu"/>
        <xsd:element ref="dc:title" minOccurs="0" maxOccurs="1" ma:index="3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E71A5C-EADB-4142-AF44-2E7E36334A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D8830B-1E2F-49DB-8F63-CC1FB1FF7DFD}">
  <ds:schemaRefs>
    <ds:schemaRef ds:uri="http://purl.org/dc/elements/1.1/"/>
    <ds:schemaRef ds:uri="6f1a0896-b18b-47c3-a8ac-aecd31aab233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c1f8f3f5-b105-4282-9d8c-dd075af9c4e9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A879EF0-81D8-4AFC-916D-4B39D0BBD9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f8f3f5-b105-4282-9d8c-dd075af9c4e9"/>
    <ds:schemaRef ds:uri="6f1a0896-b18b-47c3-a8ac-aecd31aab2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2586</TotalTime>
  <Words>1799</Words>
  <Application>Microsoft Office PowerPoint</Application>
  <PresentationFormat>Affichage à l'écran (16:9)</PresentationFormat>
  <Paragraphs>256</Paragraphs>
  <Slides>27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27</vt:i4>
      </vt:variant>
    </vt:vector>
  </HeadingPairs>
  <TitlesOfParts>
    <vt:vector size="43" baseType="lpstr">
      <vt:lpstr>MS PGothic</vt:lpstr>
      <vt:lpstr>MS PGothic</vt:lpstr>
      <vt:lpstr>Arial</vt:lpstr>
      <vt:lpstr>Arial Narrow</vt:lpstr>
      <vt:lpstr>Calibri</vt:lpstr>
      <vt:lpstr>Calibri Light</vt:lpstr>
      <vt:lpstr>Carnero Book</vt:lpstr>
      <vt:lpstr>Carnero Light</vt:lpstr>
      <vt:lpstr>Carnero Semibold</vt:lpstr>
      <vt:lpstr>Segoe UI</vt:lpstr>
      <vt:lpstr>Times New Roman</vt:lpstr>
      <vt:lpstr>Wingdings</vt:lpstr>
      <vt:lpstr>Thème Office</vt:lpstr>
      <vt:lpstr>Conception personnalisée</vt:lpstr>
      <vt:lpstr>Diapositive think-cell</vt:lpstr>
      <vt:lpstr>think-cell Slide</vt:lpstr>
      <vt:lpstr>Présentation PowerPoint</vt:lpstr>
      <vt:lpstr>Liens d’intérêt</vt:lpstr>
      <vt:lpstr>Les 4 grandes étapes du développement vaccinal</vt:lpstr>
      <vt:lpstr>Les différentes phases cliniques de développement vaccinal</vt:lpstr>
      <vt:lpstr>Vaccin COVID- 19: un développement accéléré</vt:lpstr>
      <vt:lpstr>Un délai de développement exceptionnellement court à la « vitesse de l’éclair »!</vt:lpstr>
      <vt:lpstr>Financement vaccins COVID19</vt:lpstr>
      <vt:lpstr>Technologies vaccinales ou ‘plateformes vaccinales’ des vaccins COVID 19</vt:lpstr>
      <vt:lpstr>Vaccins acides nucléiques</vt:lpstr>
      <vt:lpstr>Vaccins ARNm</vt:lpstr>
      <vt:lpstr>Vecteurs viraux</vt:lpstr>
      <vt:lpstr>Vecteurs viraux</vt:lpstr>
      <vt:lpstr>Etat de lieux au 30 novembre 2020</vt:lpstr>
      <vt:lpstr>Présentation PowerPoint</vt:lpstr>
      <vt:lpstr>Présentation PowerPoint</vt:lpstr>
      <vt:lpstr>Présentation PowerPoint</vt:lpstr>
      <vt:lpstr>Résultats phases 3: Pfizer-BioNTech pas de publication scientifique, 2 communiqués de presse</vt:lpstr>
      <vt:lpstr>Résultats phases 3: MODERNA pas de publication scientifique, 2 communiqués de presse</vt:lpstr>
      <vt:lpstr>Résultats phases 3: Spountik5 et Astra Zeneca </vt:lpstr>
      <vt:lpstr>Stratégie vaccinale française publiée le 30 novembre 2020</vt:lpstr>
      <vt:lpstr>Vaccination COVID -19 : campagne de vaccination en 5 phases</vt:lpstr>
      <vt:lpstr>Vaccination COVID -19 : campagne de vaccination en 5 phases</vt:lpstr>
      <vt:lpstr>Vaccin COVID-19: acceptabilité (France)</vt:lpstr>
      <vt:lpstr>Vaccin COVID-19: acceptabilité (France)</vt:lpstr>
      <vt:lpstr>Vaccin COVID-19: acceptabilité (France)</vt:lpstr>
      <vt:lpstr>Vaccins COVID 19 : questions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Bruno SIMON</dc:creator>
  <cp:lastModifiedBy>LEBASCLE Karin</cp:lastModifiedBy>
  <cp:revision>215</cp:revision>
  <dcterms:created xsi:type="dcterms:W3CDTF">2020-07-02T13:02:10Z</dcterms:created>
  <dcterms:modified xsi:type="dcterms:W3CDTF">2020-12-11T08:50:55Z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0x010100F7F3BF0CEC5AEE42ACEF5D7F2A0CBDA3</vt:lpwstr>
  </property>
</Properties>
</file>