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omments/comment1.xml" ContentType="application/vnd.openxmlformats-officedocument.presentationml.comments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9" r:id="rId2"/>
    <p:sldId id="286" r:id="rId3"/>
    <p:sldId id="285" r:id="rId4"/>
    <p:sldId id="268" r:id="rId5"/>
    <p:sldId id="288" r:id="rId6"/>
    <p:sldId id="260" r:id="rId7"/>
    <p:sldId id="290" r:id="rId8"/>
    <p:sldId id="270" r:id="rId9"/>
    <p:sldId id="271" r:id="rId10"/>
    <p:sldId id="272" r:id="rId11"/>
    <p:sldId id="263" r:id="rId12"/>
    <p:sldId id="301" r:id="rId13"/>
    <p:sldId id="274" r:id="rId14"/>
    <p:sldId id="275" r:id="rId15"/>
    <p:sldId id="283" r:id="rId16"/>
    <p:sldId id="284" r:id="rId17"/>
    <p:sldId id="302" r:id="rId18"/>
    <p:sldId id="303" r:id="rId19"/>
    <p:sldId id="267" r:id="rId20"/>
    <p:sldId id="280" r:id="rId21"/>
    <p:sldId id="282" r:id="rId22"/>
    <p:sldId id="304" r:id="rId23"/>
    <p:sldId id="305" r:id="rId24"/>
    <p:sldId id="29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INGE Élise" initials="SÉ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33" autoAdjust="0"/>
    <p:restoredTop sz="94660"/>
  </p:normalViewPr>
  <p:slideViewPr>
    <p:cSldViewPr>
      <p:cViewPr>
        <p:scale>
          <a:sx n="94" d="100"/>
          <a:sy n="94" d="100"/>
        </p:scale>
        <p:origin x="-2430" y="-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p-sb-siege\ds_cclin\ECHANGE\Internes\L&#233;a\enqu&#234;te%20vaccination%20pro\Inter%20r&#233;gion%20grippe\Copie%20de%20Copie%20de%20Etab_CouvVacc13032017_v4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p-sb-siege\ds_cclin\ECHANGE\Internes\L&#233;a\enqu&#234;te%20vaccination%20pro\Inter%20r&#233;gion%20grippe\Copie%20de%20Copie%20de%20Etab_CouvVacc13032017_v4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p-sb-siege\ds_cclin\ECHANGE\Internes\L&#233;a\enqu&#234;te%20vaccination%20pro\Inter%20r&#233;gion%20grippe\Copie%20de%20Copie%20de%20Etab_CouvVacc13032017_v4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p-sb-siege\ds_cclin\ECHANGE\Internes\L&#233;a\enqu&#234;te%20vaccination%20pro\Inter%20r&#233;gion%20grippe\Copie%20de%20Copie%20de%20Etab_CouvVacc13032017_v4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p-sb-siege\ds_cclin\ECHANGE\Internes\L&#233;a\enqu&#234;te%20vaccination%20pro\Inter%20r&#233;gion%20grippe\Copie%20de%20Copie%20de%20Etab_CouvVacc13032017_v4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p-sb-siege\ds_cclin\ECHANGE\Internes\L&#233;a\enqu&#234;te%20vaccination%20pro\Inter%20r&#233;gion%20grippe\Copie%20de%20Copie%20de%20Etab_CouvVacc13032017_v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p-sb-siege\ds_cclin\ECHANGE\Internes\L&#233;a\enqu&#234;te%20vaccination%20pro\Inter%20r&#233;gion%20grippe\Copie%20de%20Copie%20de%20Etab_CouvVacc13032017_v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76.208.172\ds_cclin\ECHANGE\Internes\L&#233;a\enqu&#234;te%20vaccination%20pro\Inter%20r&#233;gion%20grippe\Copie%20de%20Copie%20de%20Etab_CouvVacc13032017_v4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p-sb-siege\ds_cclin\ECHANGE\Internes\L&#233;a\enqu&#234;te%20vaccination%20pro\Inter%20r&#233;gion%20grippe\Copie%20de%20Copie%20de%20Etab_CouvVacc13032017_v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p-g-cclin-pharm\Desktop\Apolline\Vaccin\Vaccin%20grippe\Couverture2016_310316%20-%20Copie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p-sb-siege\ds_cclin\ECHANGE\Internes\L&#233;a\enqu&#234;te%20vaccination%20pro\Inter%20r&#233;gion%20grippe\Copie%20de%20Copie%20de%20Etab_CouvVacc13032017_v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p-sb-siege\ds_cclin\ECHANGE\Internes\L&#233;a\enqu&#234;te%20vaccination%20pro\Inter%20r&#233;gion%20grippe\Copie%20de%20Copie%20de%20Etab_CouvVacc13032017_v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p-sb-siege\ds_cclin\ECHANGE\Internes\L&#233;a\enqu&#234;te%20vaccination%20pro\Inter%20r&#233;gion%20grippe\Copie%20de%20Copie%20de%20Etab_CouvVacc13032017_v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70893750392067"/>
          <c:y val="0.10228364475035587"/>
          <c:w val="0.43831825859469203"/>
          <c:h val="0.72518111437443322"/>
        </c:manualLayout>
      </c:layout>
      <c:pieChart>
        <c:varyColors val="1"/>
        <c:ser>
          <c:idx val="0"/>
          <c:order val="0"/>
          <c:tx>
            <c:strRef>
              <c:f>Feuil1!$B$27</c:f>
              <c:strCache>
                <c:ptCount val="1"/>
                <c:pt idx="0">
                  <c:v>Répartition par région des établissements participants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</c:dPt>
          <c:dPt>
            <c:idx val="1"/>
            <c:bubble3D val="0"/>
            <c:spPr>
              <a:solidFill>
                <a:schemeClr val="accent1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/>
                      <a:t>Ile de France</a:t>
                    </a:r>
                    <a:r>
                      <a:rPr lang="en-US" b="1" baseline="0"/>
                      <a:t> </a:t>
                    </a:r>
                    <a:r>
                      <a:rPr lang="en-US"/>
                      <a:t>64%</a:t>
                    </a:r>
                  </a:p>
                  <a:p>
                    <a:r>
                      <a:rPr lang="en-US"/>
                      <a:t>N=122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/>
                      <a:t>Hauts de France</a:t>
                    </a:r>
                    <a:r>
                      <a:rPr lang="en-US" b="0" baseline="0"/>
                      <a:t> </a:t>
                    </a:r>
                    <a:r>
                      <a:rPr lang="en-US"/>
                      <a:t>25% </a:t>
                    </a:r>
                  </a:p>
                  <a:p>
                    <a:r>
                      <a:rPr lang="en-US"/>
                      <a:t>N=48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/>
                      <a:t>Normandie</a:t>
                    </a:r>
                    <a:r>
                      <a:rPr lang="en-US" b="0" baseline="0"/>
                      <a:t> </a:t>
                    </a:r>
                    <a:r>
                      <a:rPr lang="en-US"/>
                      <a:t>10%</a:t>
                    </a:r>
                  </a:p>
                  <a:p>
                    <a:r>
                      <a:rPr lang="en-US"/>
                      <a:t>N=20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/>
                      <a:t>Autre</a:t>
                    </a:r>
                    <a:r>
                      <a:rPr lang="en-US"/>
                      <a:t> 1%</a:t>
                    </a:r>
                  </a:p>
                  <a:p>
                    <a:r>
                      <a:rPr lang="en-US"/>
                      <a:t>N=1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Feuil1!$A$28:$A$31</c:f>
              <c:strCache>
                <c:ptCount val="4"/>
                <c:pt idx="0">
                  <c:v>Ile de France</c:v>
                </c:pt>
                <c:pt idx="1">
                  <c:v>Hauts de France</c:v>
                </c:pt>
                <c:pt idx="2">
                  <c:v>Normandie</c:v>
                </c:pt>
                <c:pt idx="3">
                  <c:v>Autre</c:v>
                </c:pt>
              </c:strCache>
            </c:strRef>
          </c:cat>
          <c:val>
            <c:numRef>
              <c:f>Feuil1!$B$28:$B$31</c:f>
              <c:numCache>
                <c:formatCode>General</c:formatCode>
                <c:ptCount val="4"/>
                <c:pt idx="0">
                  <c:v>122</c:v>
                </c:pt>
                <c:pt idx="1">
                  <c:v>48</c:v>
                </c:pt>
                <c:pt idx="2">
                  <c:v>20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Feuil1!$C$27</c:f>
              <c:strCache>
                <c:ptCount val="1"/>
              </c:strCache>
            </c:strRef>
          </c:tx>
          <c:cat>
            <c:strRef>
              <c:f>Feuil1!$A$28:$A$31</c:f>
              <c:strCache>
                <c:ptCount val="4"/>
                <c:pt idx="0">
                  <c:v>Ile de France</c:v>
                </c:pt>
                <c:pt idx="1">
                  <c:v>Hauts de France</c:v>
                </c:pt>
                <c:pt idx="2">
                  <c:v>Normandie</c:v>
                </c:pt>
                <c:pt idx="3">
                  <c:v>Autre</c:v>
                </c:pt>
              </c:strCache>
            </c:strRef>
          </c:cat>
          <c:val>
            <c:numRef>
              <c:f>Feuil1!$C$28:$C$31</c:f>
              <c:numCache>
                <c:formatCode>0%</c:formatCode>
                <c:ptCount val="4"/>
                <c:pt idx="0">
                  <c:v>0.63</c:v>
                </c:pt>
                <c:pt idx="1">
                  <c:v>0.25</c:v>
                </c:pt>
                <c:pt idx="2">
                  <c:v>0.11</c:v>
                </c:pt>
                <c:pt idx="3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78% (N=53)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70% (N=32)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83% (N=48)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Feuil1!$A$109:$A$111</c:f>
              <c:strCache>
                <c:ptCount val="3"/>
                <c:pt idx="0">
                  <c:v>urgences médicales</c:v>
                </c:pt>
                <c:pt idx="1">
                  <c:v>urgences pédiatriques</c:v>
                </c:pt>
                <c:pt idx="2">
                  <c:v>urgences maternité</c:v>
                </c:pt>
              </c:strCache>
            </c:strRef>
          </c:cat>
          <c:val>
            <c:numRef>
              <c:f>Feuil1!$C$109:$C$111</c:f>
              <c:numCache>
                <c:formatCode>0.00%</c:formatCode>
                <c:ptCount val="3"/>
                <c:pt idx="0">
                  <c:v>0.77941176470588236</c:v>
                </c:pt>
                <c:pt idx="1">
                  <c:v>0.69565217391304346</c:v>
                </c:pt>
                <c:pt idx="2">
                  <c:v>0.82758620689655171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392960"/>
        <c:axId val="106011392"/>
      </c:barChart>
      <c:catAx>
        <c:axId val="108392960"/>
        <c:scaling>
          <c:orientation val="minMax"/>
        </c:scaling>
        <c:delete val="0"/>
        <c:axPos val="l"/>
        <c:majorTickMark val="out"/>
        <c:minorTickMark val="none"/>
        <c:tickLblPos val="nextTo"/>
        <c:crossAx val="106011392"/>
        <c:crosses val="autoZero"/>
        <c:auto val="1"/>
        <c:lblAlgn val="ctr"/>
        <c:lblOffset val="100"/>
        <c:noMultiLvlLbl val="0"/>
      </c:catAx>
      <c:valAx>
        <c:axId val="106011392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0.00%" sourceLinked="1"/>
        <c:majorTickMark val="out"/>
        <c:minorTickMark val="none"/>
        <c:tickLblPos val="nextTo"/>
        <c:crossAx val="1083929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395008"/>
        <c:axId val="100238464"/>
      </c:barChart>
      <c:catAx>
        <c:axId val="10839500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100238464"/>
        <c:crosses val="autoZero"/>
        <c:auto val="1"/>
        <c:lblAlgn val="ctr"/>
        <c:lblOffset val="100"/>
        <c:noMultiLvlLbl val="0"/>
      </c:catAx>
      <c:valAx>
        <c:axId val="1002384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083950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Feuil1!$B$120</c:f>
              <c:strCache>
                <c:ptCount val="1"/>
                <c:pt idx="0">
                  <c:v>Présence de masques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60</a:t>
                    </a:r>
                    <a:r>
                      <a:rPr lang="en-US" dirty="0" smtClean="0"/>
                      <a:t>%</a:t>
                    </a:r>
                    <a:r>
                      <a:rPr lang="en-US" baseline="0" dirty="0" smtClean="0"/>
                      <a:t> (</a:t>
                    </a:r>
                    <a:r>
                      <a:rPr lang="en-US" dirty="0" smtClean="0"/>
                      <a:t>N=68</a:t>
                    </a:r>
                    <a:r>
                      <a:rPr lang="en-US" dirty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53% </a:t>
                    </a:r>
                    <a:r>
                      <a:rPr lang="en-US" dirty="0" smtClean="0"/>
                      <a:t>(</a:t>
                    </a:r>
                    <a:r>
                      <a:rPr lang="en-US" baseline="0" dirty="0" smtClean="0"/>
                      <a:t>N=58</a:t>
                    </a:r>
                    <a:r>
                      <a:rPr lang="en-US" dirty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50% </a:t>
                    </a:r>
                    <a:r>
                      <a:rPr lang="en-US" dirty="0" smtClean="0"/>
                      <a:t>(N=46</a:t>
                    </a:r>
                    <a:r>
                      <a:rPr lang="en-US" dirty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Feuil1!$A$121:$A$123</c:f>
              <c:strCache>
                <c:ptCount val="3"/>
                <c:pt idx="0">
                  <c:v>accueil des urgences</c:v>
                </c:pt>
                <c:pt idx="1">
                  <c:v>accueil des urgences maternité</c:v>
                </c:pt>
                <c:pt idx="2">
                  <c:v>consultation/urgences péd</c:v>
                </c:pt>
              </c:strCache>
            </c:strRef>
          </c:cat>
          <c:val>
            <c:numRef>
              <c:f>Feuil1!$B$121:$B$123</c:f>
              <c:numCache>
                <c:formatCode>General</c:formatCode>
                <c:ptCount val="3"/>
                <c:pt idx="0">
                  <c:v>41</c:v>
                </c:pt>
                <c:pt idx="1">
                  <c:v>31</c:v>
                </c:pt>
                <c:pt idx="2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395520"/>
        <c:axId val="100240768"/>
      </c:barChart>
      <c:catAx>
        <c:axId val="10839552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100240768"/>
        <c:crosses val="autoZero"/>
        <c:auto val="1"/>
        <c:lblAlgn val="ctr"/>
        <c:lblOffset val="100"/>
        <c:noMultiLvlLbl val="0"/>
      </c:catAx>
      <c:valAx>
        <c:axId val="100240768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083955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25050492965169"/>
          <c:y val="0.19138525206600976"/>
          <c:w val="0.53358814832539969"/>
          <c:h val="0.80038222248809965"/>
        </c:manualLayout>
      </c:layout>
      <c:pieChart>
        <c:varyColors val="1"/>
        <c:ser>
          <c:idx val="0"/>
          <c:order val="0"/>
          <c:tx>
            <c:strRef>
              <c:f>Feuil1!$B$73</c:f>
              <c:strCache>
                <c:ptCount val="1"/>
                <c:pt idx="0">
                  <c:v>Evolution 2016-2017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/>
                      <a:t>Augmentation</a:t>
                    </a:r>
                    <a:r>
                      <a:rPr lang="en-US"/>
                      <a:t> 36% N=69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/>
                      <a:t>Diminution</a:t>
                    </a:r>
                    <a:r>
                      <a:rPr lang="en-US" b="1" baseline="0"/>
                      <a:t> </a:t>
                    </a:r>
                    <a:r>
                      <a:rPr lang="en-US"/>
                      <a:t>23%</a:t>
                    </a:r>
                  </a:p>
                  <a:p>
                    <a:r>
                      <a:rPr lang="en-US"/>
                      <a:t>N=44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/>
                      <a:t>Stabilité</a:t>
                    </a:r>
                    <a:r>
                      <a:rPr lang="en-US" b="1" baseline="0"/>
                      <a:t> </a:t>
                    </a:r>
                    <a:r>
                      <a:rPr lang="en-US"/>
                      <a:t>29%</a:t>
                    </a:r>
                  </a:p>
                  <a:p>
                    <a:r>
                      <a:rPr lang="en-US"/>
                      <a:t>N=56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/>
                      <a:t>non</a:t>
                    </a:r>
                    <a:r>
                      <a:rPr lang="en-US"/>
                      <a:t> </a:t>
                    </a:r>
                    <a:r>
                      <a:rPr lang="en-US" b="1"/>
                      <a:t>répondu</a:t>
                    </a:r>
                    <a:r>
                      <a:rPr lang="en-US" b="1" baseline="0"/>
                      <a:t> </a:t>
                    </a:r>
                    <a:r>
                      <a:rPr lang="en-US"/>
                      <a:t>12%</a:t>
                    </a:r>
                  </a:p>
                  <a:p>
                    <a:r>
                      <a:rPr lang="en-US"/>
                      <a:t>N=22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Feuil1!$A$74:$A$77</c:f>
              <c:strCache>
                <c:ptCount val="4"/>
                <c:pt idx="0">
                  <c:v>augmentation</c:v>
                </c:pt>
                <c:pt idx="1">
                  <c:v>diminution</c:v>
                </c:pt>
                <c:pt idx="2">
                  <c:v>stabilité</c:v>
                </c:pt>
                <c:pt idx="3">
                  <c:v>non répondu</c:v>
                </c:pt>
              </c:strCache>
            </c:strRef>
          </c:cat>
          <c:val>
            <c:numRef>
              <c:f>Feuil1!$B$74:$B$77</c:f>
              <c:numCache>
                <c:formatCode>General</c:formatCode>
                <c:ptCount val="4"/>
                <c:pt idx="0">
                  <c:v>69</c:v>
                </c:pt>
                <c:pt idx="1">
                  <c:v>44</c:v>
                </c:pt>
                <c:pt idx="2">
                  <c:v>56</c:v>
                </c:pt>
                <c:pt idx="3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Feuil1!$B$126</c:f>
              <c:strCache>
                <c:ptCount val="1"/>
                <c:pt idx="0">
                  <c:v>Services touchés par la grippe parmi les 44 épidsodes déclarés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court séjour 25% (=</a:t>
                    </a:r>
                    <a:r>
                      <a:rPr lang="en-US" sz="1000" b="0" i="0" u="none" strike="noStrike" baseline="0">
                        <a:effectLst/>
                      </a:rPr>
                      <a:t>14)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ssr 29% (n=</a:t>
                    </a:r>
                    <a:r>
                      <a:rPr lang="en-US" sz="1000" b="0" i="0" u="none" strike="noStrike" baseline="0">
                        <a:effectLst/>
                      </a:rPr>
                      <a:t>16)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sld 36% (n=20)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dialyse 5% (n=3)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psy 5% (n=3)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Feuil1!$A$127:$A$131</c:f>
              <c:strCache>
                <c:ptCount val="5"/>
                <c:pt idx="0">
                  <c:v>court séjour</c:v>
                </c:pt>
                <c:pt idx="1">
                  <c:v>ssr</c:v>
                </c:pt>
                <c:pt idx="2">
                  <c:v>sld</c:v>
                </c:pt>
                <c:pt idx="3">
                  <c:v>dialyse</c:v>
                </c:pt>
                <c:pt idx="4">
                  <c:v>psy</c:v>
                </c:pt>
              </c:strCache>
            </c:strRef>
          </c:cat>
          <c:val>
            <c:numRef>
              <c:f>Feuil1!$B$127:$B$131</c:f>
              <c:numCache>
                <c:formatCode>General</c:formatCode>
                <c:ptCount val="5"/>
                <c:pt idx="0">
                  <c:v>14</c:v>
                </c:pt>
                <c:pt idx="1">
                  <c:v>16</c:v>
                </c:pt>
                <c:pt idx="2">
                  <c:v>20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</c:ser>
        <c:ser>
          <c:idx val="1"/>
          <c:order val="1"/>
          <c:tx>
            <c:strRef>
              <c:f>Feuil1!$C$126</c:f>
              <c:strCache>
                <c:ptCount val="1"/>
              </c:strCache>
            </c:strRef>
          </c:tx>
          <c:cat>
            <c:strRef>
              <c:f>Feuil1!$A$127:$A$131</c:f>
              <c:strCache>
                <c:ptCount val="5"/>
                <c:pt idx="0">
                  <c:v>court séjour</c:v>
                </c:pt>
                <c:pt idx="1">
                  <c:v>ssr</c:v>
                </c:pt>
                <c:pt idx="2">
                  <c:v>sld</c:v>
                </c:pt>
                <c:pt idx="3">
                  <c:v>dialyse</c:v>
                </c:pt>
                <c:pt idx="4">
                  <c:v>psy</c:v>
                </c:pt>
              </c:strCache>
            </c:strRef>
          </c:cat>
          <c:val>
            <c:numRef>
              <c:f>Feuil1!$C$127:$C$131</c:f>
              <c:numCache>
                <c:formatCode>0%</c:formatCode>
                <c:ptCount val="5"/>
                <c:pt idx="0">
                  <c:v>0.32</c:v>
                </c:pt>
                <c:pt idx="1">
                  <c:v>0.36</c:v>
                </c:pt>
                <c:pt idx="2">
                  <c:v>0.45</c:v>
                </c:pt>
                <c:pt idx="3">
                  <c:v>7.0000000000000007E-2</c:v>
                </c:pt>
                <c:pt idx="4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29 %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21 %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Feuil1!$A$37:$A$39</c:f>
              <c:strCache>
                <c:ptCount val="3"/>
                <c:pt idx="0">
                  <c:v>Ile de France</c:v>
                </c:pt>
                <c:pt idx="1">
                  <c:v>Hauts de France</c:v>
                </c:pt>
                <c:pt idx="2">
                  <c:v>Normandie</c:v>
                </c:pt>
              </c:strCache>
            </c:strRef>
          </c:cat>
          <c:val>
            <c:numRef>
              <c:f>Feuil1!$D$37:$D$39</c:f>
              <c:numCache>
                <c:formatCode>0.00%</c:formatCode>
                <c:ptCount val="3"/>
                <c:pt idx="0">
                  <c:v>0.2904761904761905</c:v>
                </c:pt>
                <c:pt idx="1">
                  <c:v>0.21333333333333335</c:v>
                </c:pt>
                <c:pt idx="2">
                  <c:v>0.32258064516129031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842048"/>
        <c:axId val="100214464"/>
      </c:barChart>
      <c:catAx>
        <c:axId val="99842048"/>
        <c:scaling>
          <c:orientation val="minMax"/>
        </c:scaling>
        <c:delete val="0"/>
        <c:axPos val="l"/>
        <c:majorTickMark val="out"/>
        <c:minorTickMark val="none"/>
        <c:tickLblPos val="nextTo"/>
        <c:crossAx val="100214464"/>
        <c:crosses val="autoZero"/>
        <c:auto val="1"/>
        <c:lblAlgn val="ctr"/>
        <c:lblOffset val="100"/>
        <c:noMultiLvlLbl val="0"/>
      </c:catAx>
      <c:valAx>
        <c:axId val="100214464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0.00%" sourceLinked="1"/>
        <c:majorTickMark val="out"/>
        <c:minorTickMark val="none"/>
        <c:tickLblPos val="nextTo"/>
        <c:crossAx val="998420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Feuil1!$B$3</c:f>
              <c:strCache>
                <c:ptCount val="1"/>
                <c:pt idx="0">
                  <c:v>Activité des établissements participants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</c:dPt>
          <c:dPt>
            <c:idx val="2"/>
            <c:bubble3D val="0"/>
            <c:spPr>
              <a:solidFill>
                <a:schemeClr val="accent1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/>
                      <a:t>Court séjour</a:t>
                    </a:r>
                    <a:r>
                      <a:rPr lang="en-US"/>
                      <a:t>23%</a:t>
                    </a:r>
                    <a:r>
                      <a:rPr lang="en-US" baseline="0"/>
                      <a:t> </a:t>
                    </a:r>
                    <a:r>
                      <a:rPr lang="en-US"/>
                      <a:t>(N=</a:t>
                    </a:r>
                    <a:r>
                      <a:rPr lang="en-US" sz="1000" b="0" i="0" u="none" strike="noStrike" baseline="0">
                        <a:effectLst/>
                      </a:rPr>
                      <a:t>43)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/>
                      <a:t>Moyen long séjour</a:t>
                    </a:r>
                    <a:r>
                      <a:rPr lang="en-US" b="0" baseline="0"/>
                      <a:t> </a:t>
                    </a:r>
                    <a:r>
                      <a:rPr lang="en-US"/>
                      <a:t>31%</a:t>
                    </a:r>
                  </a:p>
                  <a:p>
                    <a:r>
                      <a:rPr lang="en-US" sz="1000" b="0" i="0" u="none" strike="noStrike" baseline="0">
                        <a:effectLst/>
                      </a:rPr>
                      <a:t>(N=59)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/>
                      <a:t>Activité mixte</a:t>
                    </a:r>
                    <a:r>
                      <a:rPr lang="en-US" b="0" baseline="0"/>
                      <a:t> </a:t>
                    </a:r>
                    <a:r>
                      <a:rPr lang="en-US"/>
                      <a:t>32% (N=</a:t>
                    </a:r>
                    <a:r>
                      <a:rPr lang="en-US" sz="1000" b="0" i="0" u="none" strike="noStrike" baseline="0">
                        <a:effectLst/>
                      </a:rPr>
                      <a:t>62)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/>
                      <a:t>Dialyse </a:t>
                    </a:r>
                    <a:r>
                      <a:rPr lang="en-US"/>
                      <a:t>4% (N=8)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="1"/>
                      <a:t>Psy</a:t>
                    </a:r>
                    <a:r>
                      <a:rPr lang="en-US"/>
                      <a:t> 10% (N=</a:t>
                    </a:r>
                    <a:r>
                      <a:rPr lang="en-US" sz="1000" b="0" i="0" u="none" strike="noStrike" baseline="0">
                        <a:effectLst/>
                      </a:rPr>
                      <a:t>19)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Feuil1!$A$4:$A$8</c:f>
              <c:strCache>
                <c:ptCount val="5"/>
                <c:pt idx="0">
                  <c:v>Court séjour</c:v>
                </c:pt>
                <c:pt idx="1">
                  <c:v>Moyen long séjour</c:v>
                </c:pt>
                <c:pt idx="2">
                  <c:v>Activité mixte</c:v>
                </c:pt>
                <c:pt idx="3">
                  <c:v>Dialyse</c:v>
                </c:pt>
                <c:pt idx="4">
                  <c:v>Psy</c:v>
                </c:pt>
              </c:strCache>
            </c:strRef>
          </c:cat>
          <c:val>
            <c:numRef>
              <c:f>Feuil1!$B$4:$B$8</c:f>
              <c:numCache>
                <c:formatCode>General</c:formatCode>
                <c:ptCount val="5"/>
                <c:pt idx="0">
                  <c:v>43</c:v>
                </c:pt>
                <c:pt idx="1">
                  <c:v>59</c:v>
                </c:pt>
                <c:pt idx="2">
                  <c:v>62</c:v>
                </c:pt>
                <c:pt idx="3">
                  <c:v>8</c:v>
                </c:pt>
                <c:pt idx="4">
                  <c:v>19</c:v>
                </c:pt>
              </c:numCache>
            </c:numRef>
          </c:val>
        </c:ser>
        <c:ser>
          <c:idx val="1"/>
          <c:order val="1"/>
          <c:tx>
            <c:strRef>
              <c:f>Feuil1!$C$3</c:f>
              <c:strCache>
                <c:ptCount val="1"/>
              </c:strCache>
            </c:strRef>
          </c:tx>
          <c:cat>
            <c:strRef>
              <c:f>Feuil1!$A$4:$A$8</c:f>
              <c:strCache>
                <c:ptCount val="5"/>
                <c:pt idx="0">
                  <c:v>Court séjour</c:v>
                </c:pt>
                <c:pt idx="1">
                  <c:v>Moyen long séjour</c:v>
                </c:pt>
                <c:pt idx="2">
                  <c:v>Activité mixte</c:v>
                </c:pt>
                <c:pt idx="3">
                  <c:v>Dialyse</c:v>
                </c:pt>
                <c:pt idx="4">
                  <c:v>Psy</c:v>
                </c:pt>
              </c:strCache>
            </c:strRef>
          </c:cat>
          <c:val>
            <c:numRef>
              <c:f>Feuil1!$C$4:$C$8</c:f>
              <c:numCache>
                <c:formatCode>0%</c:formatCode>
                <c:ptCount val="5"/>
                <c:pt idx="0">
                  <c:v>0.23</c:v>
                </c:pt>
                <c:pt idx="1">
                  <c:v>0.31</c:v>
                </c:pt>
                <c:pt idx="2">
                  <c:v>0.32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217536"/>
        <c:axId val="100458496"/>
      </c:barChart>
      <c:catAx>
        <c:axId val="105217536"/>
        <c:scaling>
          <c:orientation val="minMax"/>
        </c:scaling>
        <c:delete val="0"/>
        <c:axPos val="b"/>
        <c:majorTickMark val="out"/>
        <c:minorTickMark val="none"/>
        <c:tickLblPos val="nextTo"/>
        <c:crossAx val="100458496"/>
        <c:crosses val="autoZero"/>
        <c:auto val="1"/>
        <c:lblAlgn val="ctr"/>
        <c:lblOffset val="100"/>
        <c:noMultiLvlLbl val="0"/>
      </c:catAx>
      <c:valAx>
        <c:axId val="1004584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05217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Feuil1!$B$50</c:f>
              <c:strCache>
                <c:ptCount val="1"/>
                <c:pt idx="0">
                  <c:v>Organisation de la campagne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86 (47%)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108 (59%)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81 (44%)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64 (35%)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74 (40%)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Feuil1!$A$51:$A$55</c:f>
              <c:strCache>
                <c:ptCount val="5"/>
                <c:pt idx="0">
                  <c:v>service de santé au travail</c:v>
                </c:pt>
                <c:pt idx="1">
                  <c:v>EOH</c:v>
                </c:pt>
                <c:pt idx="2">
                  <c:v>pharmacie</c:v>
                </c:pt>
                <c:pt idx="3">
                  <c:v>direction</c:v>
                </c:pt>
                <c:pt idx="4">
                  <c:v>Clin</c:v>
                </c:pt>
              </c:strCache>
            </c:strRef>
          </c:cat>
          <c:val>
            <c:numRef>
              <c:f>Feuil1!$B$51:$B$55</c:f>
              <c:numCache>
                <c:formatCode>General</c:formatCode>
                <c:ptCount val="5"/>
                <c:pt idx="0">
                  <c:v>86</c:v>
                </c:pt>
                <c:pt idx="1">
                  <c:v>108</c:v>
                </c:pt>
                <c:pt idx="2">
                  <c:v>81</c:v>
                </c:pt>
                <c:pt idx="3">
                  <c:v>64</c:v>
                </c:pt>
                <c:pt idx="4">
                  <c:v>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938944"/>
        <c:axId val="100460224"/>
      </c:barChart>
      <c:catAx>
        <c:axId val="10593894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100460224"/>
        <c:crosses val="autoZero"/>
        <c:auto val="1"/>
        <c:lblAlgn val="ctr"/>
        <c:lblOffset val="100"/>
        <c:noMultiLvlLbl val="0"/>
      </c:catAx>
      <c:valAx>
        <c:axId val="100460224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059389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332543000641624"/>
          <c:y val="3.2566657794175645E-3"/>
          <c:w val="0.80675180455006834"/>
          <c:h val="0.882591813614093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Feuil1!$B$74</c:f>
              <c:strCache>
                <c:ptCount val="1"/>
                <c:pt idx="0">
                  <c:v>Vaccination réalisée par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16% </a:t>
                    </a:r>
                    <a:r>
                      <a:rPr lang="en-US" dirty="0"/>
                      <a:t>(n=29)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49% </a:t>
                    </a:r>
                    <a:r>
                      <a:rPr lang="en-US" dirty="0"/>
                      <a:t>(n=91)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60% </a:t>
                    </a:r>
                    <a:r>
                      <a:rPr lang="en-US" dirty="0"/>
                      <a:t>(n=110)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4</a:t>
                    </a:r>
                    <a:r>
                      <a:rPr lang="en-US" dirty="0" smtClean="0"/>
                      <a:t>%</a:t>
                    </a:r>
                    <a:r>
                      <a:rPr lang="en-US" baseline="0" dirty="0" smtClean="0"/>
                      <a:t> </a:t>
                    </a:r>
                    <a:r>
                      <a:rPr lang="en-US" baseline="0" dirty="0"/>
                      <a:t>(n=</a:t>
                    </a:r>
                    <a:r>
                      <a:rPr lang="en-US" dirty="0"/>
                      <a:t>8)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18% </a:t>
                    </a:r>
                    <a:r>
                      <a:rPr lang="en-US" dirty="0"/>
                      <a:t>(n=33)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Feuil1!$A$75:$A$79</c:f>
              <c:strCache>
                <c:ptCount val="5"/>
                <c:pt idx="0">
                  <c:v>EOH</c:v>
                </c:pt>
                <c:pt idx="1">
                  <c:v>médecine du travail</c:v>
                </c:pt>
                <c:pt idx="2">
                  <c:v>service</c:v>
                </c:pt>
                <c:pt idx="3">
                  <c:v>équipe mobile</c:v>
                </c:pt>
                <c:pt idx="4">
                  <c:v>autres</c:v>
                </c:pt>
              </c:strCache>
            </c:strRef>
          </c:cat>
          <c:val>
            <c:numRef>
              <c:f>Feuil1!$B$75:$B$79</c:f>
              <c:numCache>
                <c:formatCode>General</c:formatCode>
                <c:ptCount val="5"/>
                <c:pt idx="0">
                  <c:v>29</c:v>
                </c:pt>
                <c:pt idx="1">
                  <c:v>91</c:v>
                </c:pt>
                <c:pt idx="2">
                  <c:v>110</c:v>
                </c:pt>
                <c:pt idx="3">
                  <c:v>8</c:v>
                </c:pt>
                <c:pt idx="4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940992"/>
        <c:axId val="100462528"/>
      </c:barChart>
      <c:catAx>
        <c:axId val="10594099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100462528"/>
        <c:crosses val="autoZero"/>
        <c:auto val="1"/>
        <c:lblAlgn val="ctr"/>
        <c:lblOffset val="100"/>
        <c:noMultiLvlLbl val="0"/>
      </c:catAx>
      <c:valAx>
        <c:axId val="100462528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059409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87% (n=144)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40% (n=65)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Feuil1!$A$107:$A$108</c:f>
              <c:strCache>
                <c:ptCount val="2"/>
                <c:pt idx="0">
                  <c:v>hall</c:v>
                </c:pt>
                <c:pt idx="1">
                  <c:v>ascenseur</c:v>
                </c:pt>
              </c:strCache>
            </c:strRef>
          </c:cat>
          <c:val>
            <c:numRef>
              <c:f>Feuil1!$B$107:$B$108</c:f>
              <c:numCache>
                <c:formatCode>General</c:formatCode>
                <c:ptCount val="2"/>
                <c:pt idx="0">
                  <c:v>144</c:v>
                </c:pt>
                <c:pt idx="1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392448"/>
        <c:axId val="106009664"/>
      </c:barChart>
      <c:catAx>
        <c:axId val="108392448"/>
        <c:scaling>
          <c:orientation val="minMax"/>
        </c:scaling>
        <c:delete val="0"/>
        <c:axPos val="l"/>
        <c:majorTickMark val="out"/>
        <c:minorTickMark val="none"/>
        <c:tickLblPos val="nextTo"/>
        <c:crossAx val="106009664"/>
        <c:crosses val="autoZero"/>
        <c:auto val="1"/>
        <c:lblAlgn val="ctr"/>
        <c:lblOffset val="100"/>
        <c:noMultiLvlLbl val="0"/>
      </c:catAx>
      <c:valAx>
        <c:axId val="106009664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083924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3-28T14:52:03.657" idx="4">
    <p:pos x="5819" y="2341"/>
    <p:text>faut preciser la diference entre les 2 camenberts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DE6B4-F085-4695-9007-F5CEF3425D0F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9C3CC-5898-4B4E-BFBC-8B2EF15DDB3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00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9FF1-2394-45D0-8516-F2CB970AEF9B}" type="datetime1">
              <a:rPr lang="en-US" smtClean="0"/>
              <a:t>4/26/2017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10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671D-1F7C-47F8-BADF-33C39EA2DD4F}" type="datetime1">
              <a:rPr lang="en-US" smtClean="0"/>
              <a:t>4/26/2017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29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8451-795A-4550-B16A-458FFDF44238}" type="datetime1">
              <a:rPr lang="en-US" smtClean="0"/>
              <a:t>4/26/2017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5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0C30-C338-4B0C-9EA2-9E1AFA2E880B}" type="datetime1">
              <a:rPr lang="en-US" smtClean="0"/>
              <a:t>4/26/2017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0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974F-A066-4093-AB2D-A0F02271012E}" type="datetime1">
              <a:rPr lang="en-US" smtClean="0"/>
              <a:t>4/26/2017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1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07AB-D1F4-4490-992D-7FF3C82A88B1}" type="datetime1">
              <a:rPr lang="en-US" smtClean="0"/>
              <a:t>4/26/2017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30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6AA8-ABCB-4E8F-9625-7327ECFCD5E1}" type="datetime1">
              <a:rPr lang="en-US" smtClean="0"/>
              <a:t>4/26/2017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9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42275-0410-4E1E-B59C-08EEED1FB6C4}" type="datetime1">
              <a:rPr lang="en-US" smtClean="0"/>
              <a:t>4/26/2017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59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1518-C4B2-4DE4-A2A7-57E86A8AAC04}" type="datetime1">
              <a:rPr lang="en-US" smtClean="0"/>
              <a:t>4/26/2017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561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163F9-0077-4F9E-9C12-D32B773C50AA}" type="datetime1">
              <a:rPr lang="en-US" smtClean="0"/>
              <a:t>4/26/2017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23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0BB1-ABEC-4638-AC0D-F9E4637D4C6B}" type="datetime1">
              <a:rPr lang="en-US" smtClean="0"/>
              <a:t>4/26/2017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36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A9885-EA3B-473F-BB04-3A4DF880D534}" type="datetime1">
              <a:rPr lang="en-US" smtClean="0"/>
              <a:t>4/26/2017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1A1E7-AFB5-4F46-950B-3C66D97CE0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56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5.jpe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2348880"/>
            <a:ext cx="8134672" cy="1470025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rgbClr val="002060"/>
                </a:solidFill>
              </a:rPr>
              <a:t>Enquête inter-régionale sur la vaccination antigrippale des professionnels de santé</a:t>
            </a:r>
            <a:br>
              <a:rPr lang="fr-FR" sz="3600" dirty="0" smtClean="0">
                <a:solidFill>
                  <a:srgbClr val="002060"/>
                </a:solidFill>
              </a:rPr>
            </a:br>
            <a:r>
              <a:rPr lang="fr-FR" sz="3600" dirty="0" smtClean="0">
                <a:solidFill>
                  <a:srgbClr val="002060"/>
                </a:solidFill>
              </a:rPr>
              <a:t>pour la saison 2016-2017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1AF3-82D8-4DA5-B3DC-EFC0952ECBE7}" type="slidenum">
              <a:rPr lang="en-US" smtClean="0"/>
              <a:t>1</a:t>
            </a:fld>
            <a:endParaRPr lang="en-US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36104" y="5877272"/>
            <a:ext cx="2952328" cy="792088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fr-FR" sz="2000" dirty="0" smtClean="0"/>
              <a:t>31/03/2017</a:t>
            </a:r>
          </a:p>
          <a:p>
            <a:pPr algn="l"/>
            <a:r>
              <a:rPr lang="fr-FR" sz="2000" dirty="0" smtClean="0"/>
              <a:t>Dr Elise </a:t>
            </a:r>
            <a:r>
              <a:rPr lang="fr-FR" sz="2000" dirty="0" err="1" smtClean="0"/>
              <a:t>Seringe</a:t>
            </a:r>
            <a:endParaRPr lang="fr-FR" sz="2000" dirty="0" smtClean="0"/>
          </a:p>
          <a:p>
            <a:pPr algn="l"/>
            <a:r>
              <a:rPr lang="fr-FR" sz="2000" dirty="0" smtClean="0"/>
              <a:t>Léa </a:t>
            </a:r>
            <a:r>
              <a:rPr lang="fr-FR" sz="2000" dirty="0" err="1" smtClean="0"/>
              <a:t>Hoisnard</a:t>
            </a:r>
            <a:r>
              <a:rPr lang="fr-FR" sz="2000" dirty="0" smtClean="0"/>
              <a:t> (interne médecine)</a:t>
            </a:r>
          </a:p>
          <a:p>
            <a:endParaRPr lang="en-US" sz="20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39" y="260648"/>
            <a:ext cx="2249827" cy="158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25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00600"/>
          </a:xfrm>
          <a:noFill/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400" b="1" dirty="0" smtClean="0">
                <a:solidFill>
                  <a:srgbClr val="002060"/>
                </a:solidFill>
              </a:rPr>
              <a:t>Campagne de vaccination annuelle contre la grippe saisonnière,  </a:t>
            </a:r>
            <a:r>
              <a:rPr lang="fr-FR" sz="2400" dirty="0"/>
              <a:t>pour la saison </a:t>
            </a:r>
            <a:r>
              <a:rPr lang="fr-FR" sz="2400" dirty="0" smtClean="0"/>
              <a:t>2016-2017, menée dans </a:t>
            </a:r>
            <a:r>
              <a:rPr lang="fr-FR" sz="2400" dirty="0" smtClean="0">
                <a:solidFill>
                  <a:srgbClr val="FF0000"/>
                </a:solidFill>
              </a:rPr>
              <a:t>96%</a:t>
            </a:r>
            <a:r>
              <a:rPr lang="fr-FR" sz="2400" dirty="0" smtClean="0"/>
              <a:t> des établissements (N=184).</a:t>
            </a:r>
          </a:p>
          <a:p>
            <a:pPr marL="0" indent="0" algn="just">
              <a:buNone/>
            </a:pPr>
            <a:endParaRPr lang="fr-FR" sz="900" dirty="0" smtClean="0"/>
          </a:p>
          <a:p>
            <a:pPr marL="0" indent="0" algn="just">
              <a:buNone/>
            </a:pPr>
            <a:r>
              <a:rPr lang="fr-FR" sz="2400" b="1" dirty="0">
                <a:solidFill>
                  <a:schemeClr val="bg1">
                    <a:lumMod val="50000"/>
                  </a:schemeClr>
                </a:solidFill>
              </a:rPr>
              <a:t>97%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>
                <a:solidFill>
                  <a:schemeClr val="bg1">
                    <a:lumMod val="50000"/>
                  </a:schemeClr>
                </a:solidFill>
              </a:rPr>
              <a:t>(N=143</a:t>
            </a: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</a:rPr>
              <a:t>) pour la saison 2015-2016</a:t>
            </a:r>
            <a:endParaRPr lang="fr-FR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fr-FR" sz="2400" b="1" dirty="0" smtClean="0">
                <a:solidFill>
                  <a:schemeClr val="bg1">
                    <a:lumMod val="50000"/>
                  </a:schemeClr>
                </a:solidFill>
              </a:rPr>
              <a:t>98</a:t>
            </a:r>
            <a:r>
              <a:rPr lang="fr-FR" sz="2400" b="1" dirty="0">
                <a:solidFill>
                  <a:schemeClr val="bg1">
                    <a:lumMod val="50000"/>
                  </a:schemeClr>
                </a:solidFill>
              </a:rPr>
              <a:t>% </a:t>
            </a:r>
            <a:r>
              <a:rPr lang="fr-FR" sz="2400" dirty="0">
                <a:solidFill>
                  <a:schemeClr val="bg1">
                    <a:lumMod val="50000"/>
                  </a:schemeClr>
                </a:solidFill>
              </a:rPr>
              <a:t>pour la saison </a:t>
            </a: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</a:rPr>
              <a:t>2014-2015</a:t>
            </a:r>
          </a:p>
          <a:p>
            <a:pPr marL="0" indent="0" algn="just">
              <a:buNone/>
            </a:pPr>
            <a:endParaRPr lang="fr-FR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fr-FR" sz="1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fr-FR" sz="2400" dirty="0" smtClean="0"/>
              <a:t>Parmi les 7 établissements ne réalisant pas de campagne :</a:t>
            </a:r>
          </a:p>
          <a:p>
            <a:pPr algn="just">
              <a:buFontTx/>
              <a:buChar char="-"/>
            </a:pPr>
            <a:r>
              <a:rPr lang="fr-FR" sz="2000" dirty="0"/>
              <a:t>Activités des établissements : </a:t>
            </a:r>
            <a:r>
              <a:rPr lang="fr-FR" sz="2000" dirty="0" smtClean="0"/>
              <a:t>mixte </a:t>
            </a:r>
            <a:r>
              <a:rPr lang="fr-FR" sz="2000" dirty="0"/>
              <a:t>(</a:t>
            </a:r>
            <a:r>
              <a:rPr lang="fr-FR" sz="2000" dirty="0" smtClean="0"/>
              <a:t>N=1), </a:t>
            </a:r>
            <a:r>
              <a:rPr lang="fr-FR" sz="2000" dirty="0"/>
              <a:t>court séjour </a:t>
            </a:r>
            <a:r>
              <a:rPr lang="fr-FR" sz="2000" dirty="0" smtClean="0"/>
              <a:t>(N=2), </a:t>
            </a:r>
            <a:r>
              <a:rPr lang="fr-FR" sz="2000" dirty="0"/>
              <a:t>SSR seul (N=1), </a:t>
            </a:r>
            <a:r>
              <a:rPr lang="fr-FR" sz="2000" dirty="0" smtClean="0"/>
              <a:t>psychiatrie seule (N=3)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Campagne d’information réalisée : N=5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Présence d’affiches sur le port du masque : N=6</a:t>
            </a:r>
            <a:endParaRPr lang="fr-FR" sz="2000" dirty="0" smtClean="0">
              <a:solidFill>
                <a:srgbClr val="002060"/>
              </a:solidFill>
            </a:endParaRPr>
          </a:p>
          <a:p>
            <a:pPr algn="just">
              <a:buFontTx/>
              <a:buChar char="-"/>
            </a:pPr>
            <a:r>
              <a:rPr lang="fr-FR" sz="2000" dirty="0" smtClean="0"/>
              <a:t>Couverture vaccinale globale : 0% (min) et 30%(max)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10</a:t>
            </a:fld>
            <a:endParaRPr lang="en-US"/>
          </a:p>
        </p:txBody>
      </p:sp>
      <p:sp>
        <p:nvSpPr>
          <p:cNvPr id="7" name="Titre 4"/>
          <p:cNvSpPr txBox="1">
            <a:spLocks/>
          </p:cNvSpPr>
          <p:nvPr/>
        </p:nvSpPr>
        <p:spPr>
          <a:xfrm>
            <a:off x="467544" y="260648"/>
            <a:ext cx="8229600" cy="58477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002060"/>
                </a:solidFill>
              </a:rPr>
              <a:t>R</a:t>
            </a:r>
            <a:r>
              <a:rPr lang="fr-FR" sz="3200" dirty="0" smtClean="0">
                <a:solidFill>
                  <a:srgbClr val="002060"/>
                </a:solidFill>
              </a:rPr>
              <a:t>éalisation de la campagne de vaccination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58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4"/>
          <p:cNvSpPr txBox="1">
            <a:spLocks/>
          </p:cNvSpPr>
          <p:nvPr/>
        </p:nvSpPr>
        <p:spPr>
          <a:xfrm>
            <a:off x="467544" y="260648"/>
            <a:ext cx="8229600" cy="107721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 smtClean="0">
                <a:solidFill>
                  <a:srgbClr val="002060"/>
                </a:solidFill>
              </a:rPr>
              <a:t>Organisation de la campagne de vaccination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  <a:t>(N=184):</a:t>
            </a:r>
            <a:endParaRPr lang="en-US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1255960"/>
              </p:ext>
            </p:extLst>
          </p:nvPr>
        </p:nvGraphicFramePr>
        <p:xfrm>
          <a:off x="1167631" y="2180485"/>
          <a:ext cx="6829425" cy="4062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2379770"/>
              </p:ext>
            </p:extLst>
          </p:nvPr>
        </p:nvGraphicFramePr>
        <p:xfrm>
          <a:off x="683568" y="1700808"/>
          <a:ext cx="748883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7555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12</a:t>
            </a:fld>
            <a:endParaRPr lang="en-US"/>
          </a:p>
        </p:txBody>
      </p:sp>
      <p:sp>
        <p:nvSpPr>
          <p:cNvPr id="3" name="ZoneTexte 2"/>
          <p:cNvSpPr txBox="1"/>
          <p:nvPr/>
        </p:nvSpPr>
        <p:spPr>
          <a:xfrm>
            <a:off x="1691680" y="404664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  <a:t>Vaccination réalisée par (N=184):</a:t>
            </a:r>
            <a:endParaRPr lang="fr-FR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2378433"/>
              </p:ext>
            </p:extLst>
          </p:nvPr>
        </p:nvGraphicFramePr>
        <p:xfrm>
          <a:off x="899592" y="1772816"/>
          <a:ext cx="763284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5857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4"/>
          <p:cNvSpPr txBox="1">
            <a:spLocks/>
          </p:cNvSpPr>
          <p:nvPr/>
        </p:nvSpPr>
        <p:spPr>
          <a:xfrm>
            <a:off x="467544" y="260648"/>
            <a:ext cx="8229600" cy="58477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 smtClean="0">
                <a:solidFill>
                  <a:srgbClr val="002060"/>
                </a:solidFill>
              </a:rPr>
              <a:t>Et pour l’équipe de nuit ?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907704" y="6021288"/>
            <a:ext cx="568863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13</a:t>
            </a:fld>
            <a:endParaRPr lang="en-US"/>
          </a:p>
        </p:txBody>
      </p:sp>
      <p:sp>
        <p:nvSpPr>
          <p:cNvPr id="3" name="ZoneTexte 2"/>
          <p:cNvSpPr txBox="1"/>
          <p:nvPr/>
        </p:nvSpPr>
        <p:spPr>
          <a:xfrm>
            <a:off x="971600" y="1700807"/>
            <a:ext cx="576064" cy="439248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fr-FR" sz="2400" dirty="0" smtClean="0">
                <a:solidFill>
                  <a:srgbClr val="002060"/>
                </a:solidFill>
              </a:rPr>
              <a:t>Organisation de la campagne de vaccination prévue pour </a:t>
            </a:r>
            <a:r>
              <a:rPr lang="fr-FR" sz="2400" b="1" dirty="0" smtClean="0">
                <a:solidFill>
                  <a:srgbClr val="002060"/>
                </a:solidFill>
              </a:rPr>
              <a:t>l’équipe de nuit à </a:t>
            </a:r>
            <a:r>
              <a:rPr lang="fr-FR" dirty="0" smtClean="0">
                <a:solidFill>
                  <a:srgbClr val="FF0000"/>
                </a:solidFill>
              </a:rPr>
              <a:t>67% </a:t>
            </a:r>
            <a:r>
              <a:rPr lang="fr-FR" sz="2400" dirty="0" smtClean="0"/>
              <a:t>(N=129),</a:t>
            </a:r>
            <a:r>
              <a:rPr lang="fr-FR" sz="2400" b="1" dirty="0" smtClean="0"/>
              <a:t>  </a:t>
            </a:r>
            <a:r>
              <a:rPr lang="fr-FR" sz="2400" dirty="0"/>
              <a:t>pour la saison </a:t>
            </a:r>
            <a:r>
              <a:rPr lang="fr-FR" sz="2400" dirty="0" smtClean="0"/>
              <a:t>2016-2017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67544" y="3573016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chemeClr val="bg1">
                    <a:lumMod val="50000"/>
                  </a:schemeClr>
                </a:solidFill>
              </a:rPr>
              <a:t>70% </a:t>
            </a: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</a:rPr>
              <a:t>pour la saison 2015-2016</a:t>
            </a:r>
            <a:endParaRPr lang="fr-FR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fr-FR" sz="2400" b="1" dirty="0" smtClean="0">
                <a:solidFill>
                  <a:schemeClr val="bg1">
                    <a:lumMod val="50000"/>
                  </a:schemeClr>
                </a:solidFill>
              </a:rPr>
              <a:t>66% </a:t>
            </a: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</a:rPr>
              <a:t>pour </a:t>
            </a:r>
            <a:r>
              <a:rPr lang="fr-FR" sz="2400" dirty="0">
                <a:solidFill>
                  <a:schemeClr val="bg1">
                    <a:lumMod val="50000"/>
                  </a:schemeClr>
                </a:solidFill>
              </a:rPr>
              <a:t>la saison 2014-2015</a:t>
            </a:r>
          </a:p>
        </p:txBody>
      </p:sp>
    </p:spTree>
    <p:extLst>
      <p:ext uri="{BB962C8B-B14F-4D97-AF65-F5344CB8AC3E}">
        <p14:creationId xmlns:p14="http://schemas.microsoft.com/office/powerpoint/2010/main" val="39872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14</a:t>
            </a:fld>
            <a:endParaRPr lang="en-US"/>
          </a:p>
        </p:txBody>
      </p:sp>
      <p:sp>
        <p:nvSpPr>
          <p:cNvPr id="5" name="Titre 4"/>
          <p:cNvSpPr txBox="1">
            <a:spLocks/>
          </p:cNvSpPr>
          <p:nvPr/>
        </p:nvSpPr>
        <p:spPr>
          <a:xfrm>
            <a:off x="454410" y="362852"/>
            <a:ext cx="8229600" cy="58477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 smtClean="0">
                <a:solidFill>
                  <a:srgbClr val="002060"/>
                </a:solidFill>
              </a:rPr>
              <a:t>Port du masque 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sz="2400" dirty="0" smtClean="0">
                <a:solidFill>
                  <a:srgbClr val="002060"/>
                </a:solidFill>
              </a:rPr>
              <a:t>Présence </a:t>
            </a:r>
            <a:r>
              <a:rPr lang="fr-FR" sz="2400" b="1" dirty="0" smtClean="0">
                <a:solidFill>
                  <a:srgbClr val="002060"/>
                </a:solidFill>
              </a:rPr>
              <a:t>d’affiches</a:t>
            </a:r>
            <a:r>
              <a:rPr lang="fr-FR" sz="2400" dirty="0" smtClean="0">
                <a:solidFill>
                  <a:srgbClr val="002060"/>
                </a:solidFill>
              </a:rPr>
              <a:t> rappelant l’intérêt du port du masque en cas de symptômes grippaux chez les patients et les soignants : </a:t>
            </a:r>
            <a:r>
              <a:rPr lang="fr-FR" dirty="0" smtClean="0">
                <a:solidFill>
                  <a:srgbClr val="FF0000"/>
                </a:solidFill>
              </a:rPr>
              <a:t>87% </a:t>
            </a:r>
            <a:r>
              <a:rPr lang="fr-FR" sz="2400" dirty="0" smtClean="0">
                <a:solidFill>
                  <a:srgbClr val="002060"/>
                </a:solidFill>
              </a:rPr>
              <a:t>(n=166)</a:t>
            </a:r>
          </a:p>
          <a:p>
            <a:pPr marL="0" indent="0" algn="just">
              <a:buNone/>
            </a:pPr>
            <a:endParaRPr lang="fr-FR" sz="24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fr-FR" sz="2400" dirty="0" smtClean="0">
                <a:solidFill>
                  <a:srgbClr val="002060"/>
                </a:solidFill>
              </a:rPr>
              <a:t>79% en 2015-2016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924944"/>
            <a:ext cx="4090353" cy="28808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887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15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8748464" cy="928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50" y="2197729"/>
            <a:ext cx="8643888" cy="832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62" y="3140968"/>
            <a:ext cx="8366398" cy="1096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 descr="Afficher l'image d'origin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50" y="188640"/>
            <a:ext cx="2128520" cy="922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necteur droit 5"/>
          <p:cNvCxnSpPr/>
          <p:nvPr/>
        </p:nvCxnSpPr>
        <p:spPr>
          <a:xfrm>
            <a:off x="755576" y="3501008"/>
            <a:ext cx="379931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6719" y="4725144"/>
            <a:ext cx="1240319" cy="1400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891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16</a:t>
            </a:fld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412776"/>
            <a:ext cx="4438650" cy="4486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9471"/>
            <a:ext cx="2232248" cy="31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onnecteur droit 6"/>
          <p:cNvCxnSpPr/>
          <p:nvPr/>
        </p:nvCxnSpPr>
        <p:spPr>
          <a:xfrm>
            <a:off x="6130662" y="2883932"/>
            <a:ext cx="136815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3635896" y="5229200"/>
            <a:ext cx="136815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422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17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67544" y="188640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solidFill>
                  <a:srgbClr val="002060"/>
                </a:solidFill>
              </a:rPr>
              <a:t>Lieux </a:t>
            </a:r>
            <a:r>
              <a:rPr lang="fr-FR" sz="3200" dirty="0" smtClean="0">
                <a:solidFill>
                  <a:srgbClr val="002060"/>
                </a:solidFill>
              </a:rPr>
              <a:t>d’affichage (N=166):</a:t>
            </a:r>
            <a:endParaRPr lang="fr-FR" sz="320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936197"/>
              </p:ext>
            </p:extLst>
          </p:nvPr>
        </p:nvGraphicFramePr>
        <p:xfrm>
          <a:off x="323528" y="1052736"/>
          <a:ext cx="7920879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5496" y="3573016"/>
            <a:ext cx="9361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tx2">
                    <a:lumMod val="75000"/>
                  </a:schemeClr>
                </a:solidFill>
              </a:rPr>
              <a:t>Lieux d’affichage spécifiques, selon l’existence du service:</a:t>
            </a:r>
            <a:endParaRPr lang="fr-FR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1325829"/>
              </p:ext>
            </p:extLst>
          </p:nvPr>
        </p:nvGraphicFramePr>
        <p:xfrm>
          <a:off x="611560" y="4096236"/>
          <a:ext cx="7560840" cy="2761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470055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2954009"/>
              </p:ext>
            </p:extLst>
          </p:nvPr>
        </p:nvGraphicFramePr>
        <p:xfrm>
          <a:off x="132956" y="1196752"/>
          <a:ext cx="883153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899592" y="332656"/>
            <a:ext cx="7128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  <a:t>Mise à disposition de masques, </a:t>
            </a:r>
          </a:p>
          <a:p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  <a:t>selon l’existence du service</a:t>
            </a:r>
            <a:endParaRPr lang="fr-FR" sz="3200" dirty="0">
              <a:solidFill>
                <a:srgbClr val="FF0000"/>
              </a:solidFill>
            </a:endParaRPr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4362697"/>
              </p:ext>
            </p:extLst>
          </p:nvPr>
        </p:nvGraphicFramePr>
        <p:xfrm>
          <a:off x="35496" y="1412776"/>
          <a:ext cx="90010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20239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19</a:t>
            </a:fld>
            <a:endParaRPr lang="en-US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323528" y="764704"/>
            <a:ext cx="8445624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 smtClean="0"/>
              <a:t>Couverture vaccinale globale: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r>
              <a:rPr lang="fr-FR" sz="2000" dirty="0" smtClean="0"/>
              <a:t>Evolution de la couverture </a:t>
            </a:r>
            <a:r>
              <a:rPr lang="fr-FR" sz="2000" dirty="0"/>
              <a:t>vaccinale</a:t>
            </a:r>
            <a:r>
              <a:rPr lang="fr-FR" sz="2000" dirty="0" smtClean="0"/>
              <a:t> entre 2015-2016 et 2016-2017 </a:t>
            </a:r>
          </a:p>
          <a:p>
            <a:pPr marL="0" indent="0">
              <a:buNone/>
            </a:pPr>
            <a:r>
              <a:rPr lang="fr-FR" sz="2000" dirty="0" smtClean="0"/>
              <a:t>(d’après les EOH):</a:t>
            </a:r>
            <a:endParaRPr lang="en-US" sz="1800" u="sng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002060"/>
              </a:solidFill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929459"/>
              </p:ext>
            </p:extLst>
          </p:nvPr>
        </p:nvGraphicFramePr>
        <p:xfrm>
          <a:off x="1331640" y="1196752"/>
          <a:ext cx="712879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198"/>
                <a:gridCol w="1782198"/>
                <a:gridCol w="1782198"/>
                <a:gridCol w="1782198"/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Saison 2014-2015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Saison 2015-2016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Saison</a:t>
                      </a:r>
                      <a:r>
                        <a:rPr lang="en-US" baseline="0" dirty="0" smtClean="0"/>
                        <a:t> 2016-2017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IDF 2016-2017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19.7% [17,4;21,7] (n=219)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fr-FR" sz="1800" b="0" dirty="0" smtClean="0">
                          <a:solidFill>
                            <a:srgbClr val="002060"/>
                          </a:solidFill>
                        </a:rPr>
                        <a:t>19.9% [17,4;22,3] (n=132)</a:t>
                      </a:r>
                      <a:endParaRPr lang="en-US" sz="1800" b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baseline="0" dirty="0" smtClean="0">
                          <a:solidFill>
                            <a:srgbClr val="002060"/>
                          </a:solidFill>
                        </a:rPr>
                        <a:t>20.4</a:t>
                      </a:r>
                      <a:r>
                        <a:rPr lang="en-US" sz="1800" b="0" i="0" baseline="0" dirty="0" smtClean="0">
                          <a:solidFill>
                            <a:srgbClr val="002060"/>
                          </a:solidFill>
                        </a:rPr>
                        <a:t> 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baseline="0" dirty="0" smtClean="0">
                          <a:solidFill>
                            <a:srgbClr val="002060"/>
                          </a:solidFill>
                        </a:rPr>
                        <a:t>[18.1; 22.8]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US" sz="1800" b="0" i="0" baseline="0" dirty="0" smtClean="0">
                          <a:solidFill>
                            <a:srgbClr val="002060"/>
                          </a:solidFill>
                        </a:rPr>
                        <a:t>(n=177)</a:t>
                      </a:r>
                      <a:endParaRPr lang="en-US" sz="1800" b="0" i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800" b="0" i="0" dirty="0" smtClean="0">
                          <a:solidFill>
                            <a:srgbClr val="002060"/>
                          </a:solidFill>
                        </a:rPr>
                        <a:t>18,7%</a:t>
                      </a:r>
                      <a:endParaRPr lang="en-US" sz="1800" b="0" i="0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sz="1800" b="0" i="0" baseline="0" dirty="0" smtClean="0">
                          <a:solidFill>
                            <a:srgbClr val="002060"/>
                          </a:solidFill>
                        </a:rPr>
                        <a:t>[16,4; 21,1]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US" sz="1800" b="0" i="0" baseline="0" dirty="0" smtClean="0">
                          <a:solidFill>
                            <a:srgbClr val="002060"/>
                          </a:solidFill>
                        </a:rPr>
                        <a:t>(n=110)</a:t>
                      </a:r>
                      <a:endParaRPr lang="en-US" sz="1800" b="0" i="0" dirty="0" smtClean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itre 4"/>
          <p:cNvSpPr txBox="1">
            <a:spLocks/>
          </p:cNvSpPr>
          <p:nvPr/>
        </p:nvSpPr>
        <p:spPr>
          <a:xfrm>
            <a:off x="611560" y="116632"/>
            <a:ext cx="8229600" cy="58477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 smtClean="0">
                <a:solidFill>
                  <a:srgbClr val="002060"/>
                </a:solidFill>
              </a:rPr>
              <a:t>Résultats sur la couverture vaccinale </a:t>
            </a:r>
            <a:endParaRPr lang="en-US" sz="3200" dirty="0">
              <a:solidFill>
                <a:srgbClr val="002060"/>
              </a:solidFill>
            </a:endParaRPr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1748758"/>
              </p:ext>
            </p:extLst>
          </p:nvPr>
        </p:nvGraphicFramePr>
        <p:xfrm>
          <a:off x="1475656" y="2924944"/>
          <a:ext cx="561662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44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2</a:t>
            </a:fld>
            <a:endParaRPr lang="en-US"/>
          </a:p>
        </p:txBody>
      </p:sp>
      <p:sp>
        <p:nvSpPr>
          <p:cNvPr id="5" name="Titre 3"/>
          <p:cNvSpPr txBox="1">
            <a:spLocks/>
          </p:cNvSpPr>
          <p:nvPr/>
        </p:nvSpPr>
        <p:spPr>
          <a:xfrm>
            <a:off x="475293" y="303925"/>
            <a:ext cx="8229600" cy="58477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 smtClean="0">
                <a:solidFill>
                  <a:srgbClr val="002060"/>
                </a:solidFill>
              </a:rPr>
              <a:t>Présentation de l’enquête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97605" y="1052736"/>
            <a:ext cx="8784975" cy="55446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200" b="1" dirty="0" smtClean="0">
                <a:solidFill>
                  <a:srgbClr val="002060"/>
                </a:solidFill>
              </a:rPr>
              <a:t>1/ Contexte</a:t>
            </a:r>
          </a:p>
          <a:p>
            <a:pPr marL="0" indent="0">
              <a:buNone/>
            </a:pPr>
            <a:r>
              <a:rPr lang="fr-FR" sz="2400" i="1" dirty="0" smtClean="0"/>
              <a:t>Haut </a:t>
            </a:r>
            <a:r>
              <a:rPr lang="fr-FR" sz="2400" i="1" dirty="0"/>
              <a:t>conseil de la santé </a:t>
            </a:r>
            <a:r>
              <a:rPr lang="fr-FR" sz="2400" i="1" dirty="0" smtClean="0"/>
              <a:t>publique</a:t>
            </a:r>
            <a:r>
              <a:rPr lang="fr-FR" sz="2400" dirty="0" smtClean="0"/>
              <a:t>: avis 27/09/2016 et 07/10/2016 </a:t>
            </a:r>
            <a:r>
              <a:rPr lang="fr-FR" sz="2400" dirty="0"/>
              <a:t>relatif aux obligations vaccinales des professionnels de </a:t>
            </a:r>
            <a:r>
              <a:rPr lang="fr-FR" sz="2400" dirty="0" smtClean="0"/>
              <a:t>santé</a:t>
            </a:r>
          </a:p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vaccination </a:t>
            </a:r>
            <a:r>
              <a:rPr lang="fr-FR" sz="2400" b="1" dirty="0" err="1" smtClean="0"/>
              <a:t>anti-grippale</a:t>
            </a:r>
            <a:r>
              <a:rPr lang="fr-FR" sz="2400" b="1" dirty="0" smtClean="0"/>
              <a:t> </a:t>
            </a:r>
            <a:r>
              <a:rPr lang="fr-FR" sz="2400" b="1" dirty="0"/>
              <a:t>reste fortement recommandée pour les professionnels de santé</a:t>
            </a:r>
            <a:endParaRPr lang="fr-FR" sz="2400" b="1" dirty="0" smtClean="0"/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r>
              <a:rPr lang="fr-FR" sz="2400" dirty="0" smtClean="0"/>
              <a:t>circulaire </a:t>
            </a:r>
            <a:r>
              <a:rPr lang="fr-FR" sz="2400" dirty="0"/>
              <a:t>N° DGS/ RI1/DGOS/DGCS /2016/4 du </a:t>
            </a:r>
            <a:r>
              <a:rPr lang="fr-FR" sz="2400" dirty="0" smtClean="0"/>
              <a:t>08/01/2016</a:t>
            </a:r>
            <a:r>
              <a:rPr lang="fr-FR" sz="2400" dirty="0"/>
              <a:t>, </a:t>
            </a:r>
            <a:endParaRPr lang="fr-FR" sz="2400" dirty="0" smtClean="0"/>
          </a:p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mise </a:t>
            </a:r>
            <a:r>
              <a:rPr lang="fr-FR" sz="2400" b="1" dirty="0"/>
              <a:t>en œuvre de mesures barrières </a:t>
            </a:r>
            <a:r>
              <a:rPr lang="fr-FR" sz="2400" dirty="0"/>
              <a:t>(lavage des mains, port de masque…) </a:t>
            </a:r>
            <a:endParaRPr lang="fr-FR" sz="2400" dirty="0" smtClean="0"/>
          </a:p>
          <a:p>
            <a:pPr marL="0" indent="0">
              <a:buNone/>
            </a:pPr>
            <a:r>
              <a:rPr lang="fr-FR" sz="2400" dirty="0" smtClean="0"/>
              <a:t>OBJECTIF: </a:t>
            </a:r>
            <a:r>
              <a:rPr lang="fr-FR" sz="2000" dirty="0" smtClean="0"/>
              <a:t>protéger </a:t>
            </a:r>
            <a:r>
              <a:rPr lang="fr-FR" sz="2000" dirty="0"/>
              <a:t>les soignants eux-mêmes, réduire la transmission de l’infection aux patients </a:t>
            </a:r>
            <a:r>
              <a:rPr lang="fr-FR" sz="2000" dirty="0" smtClean="0"/>
              <a:t>et </a:t>
            </a:r>
            <a:r>
              <a:rPr lang="fr-FR" sz="2000" dirty="0"/>
              <a:t>limiter la désorganisation des établissements dans les périodes épidémiques</a:t>
            </a:r>
            <a:r>
              <a:rPr lang="fr-FR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fr-FR" sz="2000" dirty="0"/>
              <a:t>Cependant, </a:t>
            </a:r>
            <a:r>
              <a:rPr lang="fr-FR" sz="2000" dirty="0" smtClean="0"/>
              <a:t>la couverture </a:t>
            </a:r>
            <a:r>
              <a:rPr lang="fr-FR" sz="2000" dirty="0"/>
              <a:t>vaccinale de ces professionnels demeure </a:t>
            </a:r>
            <a:r>
              <a:rPr lang="fr-FR" sz="2000" u="sng" dirty="0" smtClean="0"/>
              <a:t>insuffisante</a:t>
            </a:r>
            <a:r>
              <a:rPr lang="fr-FR" sz="2000" dirty="0"/>
              <a:t> </a:t>
            </a:r>
            <a:r>
              <a:rPr lang="fr-FR" sz="2000" dirty="0" smtClean="0"/>
              <a:t>d’après les enquêtes récentes.</a:t>
            </a:r>
            <a:endParaRPr lang="fr-FR" sz="2000" dirty="0" smtClean="0">
              <a:solidFill>
                <a:srgbClr val="00206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fr-FR" sz="2600" dirty="0" smtClean="0">
              <a:solidFill>
                <a:srgbClr val="00206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fr-FR" sz="2600" dirty="0" smtClean="0"/>
          </a:p>
        </p:txBody>
      </p:sp>
    </p:spTree>
    <p:extLst>
      <p:ext uri="{BB962C8B-B14F-4D97-AF65-F5344CB8AC3E}">
        <p14:creationId xmlns:p14="http://schemas.microsoft.com/office/powerpoint/2010/main" val="126921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20</a:t>
            </a:fld>
            <a:endParaRPr lang="en-US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323528" y="404664"/>
            <a:ext cx="8445624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Couverture vaccinale par catégorie professionnelle </a:t>
            </a:r>
            <a:r>
              <a:rPr lang="fr-FR" sz="200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err="1" smtClean="0"/>
              <a:t>Différence</a:t>
            </a:r>
            <a:r>
              <a:rPr lang="en-US" sz="2000" dirty="0" smtClean="0"/>
              <a:t> </a:t>
            </a:r>
            <a:r>
              <a:rPr lang="en-US" sz="2000" dirty="0" err="1" smtClean="0"/>
              <a:t>statistiquement</a:t>
            </a:r>
            <a:r>
              <a:rPr lang="en-US" sz="2000" dirty="0" smtClean="0"/>
              <a:t> </a:t>
            </a:r>
            <a:r>
              <a:rPr lang="en-US" sz="2000" dirty="0" err="1" smtClean="0"/>
              <a:t>significative</a:t>
            </a:r>
            <a:r>
              <a:rPr lang="en-US" sz="2000" dirty="0" smtClean="0"/>
              <a:t> entre les 2 </a:t>
            </a:r>
            <a:r>
              <a:rPr lang="en-US" sz="2000" dirty="0" err="1" smtClean="0"/>
              <a:t>catégories</a:t>
            </a:r>
            <a:r>
              <a:rPr lang="en-US" sz="2000" dirty="0" smtClean="0"/>
              <a:t> </a:t>
            </a:r>
            <a:r>
              <a:rPr lang="en-US" sz="2000" dirty="0" err="1" smtClean="0"/>
              <a:t>professionnelles</a:t>
            </a:r>
            <a:endParaRPr lang="en-US" sz="200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465923"/>
              </p:ext>
            </p:extLst>
          </p:nvPr>
        </p:nvGraphicFramePr>
        <p:xfrm>
          <a:off x="1115616" y="1844824"/>
          <a:ext cx="6567130" cy="3017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13426"/>
                <a:gridCol w="1313426"/>
                <a:gridCol w="1313426"/>
                <a:gridCol w="1313426"/>
                <a:gridCol w="1313426"/>
              </a:tblGrid>
              <a:tr h="744083">
                <a:tc>
                  <a:txBody>
                    <a:bodyPr/>
                    <a:lstStyle/>
                    <a:p>
                      <a:pPr algn="l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Catégorie professionnelle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Saison 2014-2015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Saison 2015-2016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Saison 2016-2017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IDF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2016-2017</a:t>
                      </a:r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744083">
                <a:tc>
                  <a:txBody>
                    <a:bodyPr/>
                    <a:lstStyle/>
                    <a:p>
                      <a:r>
                        <a:rPr lang="fr-FR" dirty="0" smtClean="0"/>
                        <a:t>Médicale </a:t>
                      </a:r>
                    </a:p>
                    <a:p>
                      <a:r>
                        <a:rPr lang="fr-FR" dirty="0" smtClean="0"/>
                        <a:t>(médecin,</a:t>
                      </a:r>
                      <a:r>
                        <a:rPr lang="fr-FR" baseline="0" dirty="0" smtClean="0"/>
                        <a:t> sage-femme)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36.3% [31,0;39,8]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n=159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35.6% [30,0;41,2]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n=105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38.0 [33,8;42,2]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n=158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38,3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[33,1; 43,5]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n=102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744083">
                <a:tc>
                  <a:txBody>
                    <a:bodyPr/>
                    <a:lstStyle/>
                    <a:p>
                      <a:r>
                        <a:rPr lang="fr-FR" dirty="0" smtClean="0"/>
                        <a:t>Paramédicale </a:t>
                      </a:r>
                    </a:p>
                    <a:p>
                      <a:r>
                        <a:rPr lang="fr-FR" dirty="0" smtClean="0"/>
                        <a:t>(IDE, AS)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19.9% [16,6;22,4]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n=169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18.4% [14,9;21,8]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n=111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19.6 [16,8; 22,4]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n=167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18,2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[15,0; 21,5]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n=105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16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21</a:t>
            </a:fld>
            <a:endParaRPr lang="en-US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323528" y="260648"/>
            <a:ext cx="8445624" cy="63367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Données sur la cohorte de 74 établissements qui ont participé les 3 saisons consécutives</a:t>
            </a:r>
            <a:r>
              <a:rPr lang="fr-FR" sz="200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dirty="0" smtClean="0"/>
              <a:t>Analyse de variance: pas de différence significative observable sur les 3 années</a:t>
            </a:r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002060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804441"/>
              </p:ext>
            </p:extLst>
          </p:nvPr>
        </p:nvGraphicFramePr>
        <p:xfrm>
          <a:off x="1187624" y="1484784"/>
          <a:ext cx="6456039" cy="1036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2013"/>
                <a:gridCol w="2152013"/>
                <a:gridCol w="2152013"/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Saison 2014-2015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Saison 2015-2016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Saison 2016-2017</a:t>
                      </a: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19,75% [16,5;23,0] (n=68)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19,5% [16,2;22,8] (n=69)</a:t>
                      </a:r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20,1% [17;1; 23,1]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(n=72)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039219"/>
              </p:ext>
            </p:extLst>
          </p:nvPr>
        </p:nvGraphicFramePr>
        <p:xfrm>
          <a:off x="1259632" y="3284984"/>
          <a:ext cx="6567128" cy="2743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1782"/>
                <a:gridCol w="1641782"/>
                <a:gridCol w="1641782"/>
                <a:gridCol w="1641782"/>
              </a:tblGrid>
              <a:tr h="744083">
                <a:tc>
                  <a:txBody>
                    <a:bodyPr/>
                    <a:lstStyle/>
                    <a:p>
                      <a:pPr algn="l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Catégorie professionnelle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Saison 2014-2015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Saison 2015-2016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Saison 2016-2017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744083">
                <a:tc>
                  <a:txBody>
                    <a:bodyPr/>
                    <a:lstStyle/>
                    <a:p>
                      <a:r>
                        <a:rPr lang="fr-FR" dirty="0" smtClean="0"/>
                        <a:t>Médicale </a:t>
                      </a:r>
                    </a:p>
                    <a:p>
                      <a:r>
                        <a:rPr lang="fr-FR" dirty="0" smtClean="0"/>
                        <a:t>(médecin,</a:t>
                      </a:r>
                      <a:r>
                        <a:rPr lang="fr-FR" baseline="0" dirty="0" smtClean="0"/>
                        <a:t> sage-femme)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33,6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[26,2; 41,1]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n=53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/>
                        <a:t>37,2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/>
                        <a:t>[30,2; 44,2]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/>
                        <a:t>n=60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solidFill>
                            <a:srgbClr val="C00000"/>
                          </a:solidFill>
                        </a:rPr>
                        <a:t>40,7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solidFill>
                            <a:srgbClr val="C00000"/>
                          </a:solidFill>
                        </a:rPr>
                        <a:t>[34,5; 47,0]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solidFill>
                            <a:srgbClr val="C00000"/>
                          </a:solidFill>
                        </a:rPr>
                        <a:t>n=67</a:t>
                      </a:r>
                    </a:p>
                  </a:txBody>
                  <a:tcPr/>
                </a:tc>
              </a:tr>
              <a:tr h="744083">
                <a:tc>
                  <a:txBody>
                    <a:bodyPr/>
                    <a:lstStyle/>
                    <a:p>
                      <a:r>
                        <a:rPr lang="fr-FR" dirty="0" smtClean="0"/>
                        <a:t>Paramédicale </a:t>
                      </a:r>
                    </a:p>
                    <a:p>
                      <a:r>
                        <a:rPr lang="fr-FR" dirty="0" smtClean="0"/>
                        <a:t>(IDE, AS)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20,1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[15,3; 24,9]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n=57</a:t>
                      </a:r>
                      <a:endParaRPr lang="fr-FR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/>
                        <a:t>18,7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/>
                        <a:t>[14,7; 22,7]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/>
                        <a:t>n=63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solidFill>
                            <a:srgbClr val="C00000"/>
                          </a:solidFill>
                        </a:rPr>
                        <a:t>17,4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solidFill>
                            <a:srgbClr val="C00000"/>
                          </a:solidFill>
                        </a:rPr>
                        <a:t>[14,4; 20,4]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solidFill>
                            <a:srgbClr val="C00000"/>
                          </a:solidFill>
                        </a:rPr>
                        <a:t>n=72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107504" y="6309320"/>
            <a:ext cx="889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Malgré les chiffres observés, pas de différence significative statistiquement au cours du temps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21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22</a:t>
            </a:fld>
            <a:endParaRPr lang="en-US"/>
          </a:p>
        </p:txBody>
      </p:sp>
      <p:sp>
        <p:nvSpPr>
          <p:cNvPr id="4" name="ZoneTexte 3"/>
          <p:cNvSpPr txBox="1"/>
          <p:nvPr/>
        </p:nvSpPr>
        <p:spPr>
          <a:xfrm>
            <a:off x="611560" y="260648"/>
            <a:ext cx="835292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  <a:t>Infections grippales dans l’établissement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endParaRPr lang="fr-FR" sz="32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fr-FR" sz="2800" dirty="0" smtClean="0">
                <a:solidFill>
                  <a:srgbClr val="FF0000"/>
                </a:solidFill>
              </a:rPr>
              <a:t>23 % </a:t>
            </a:r>
            <a:r>
              <a:rPr lang="fr-FR" sz="2800" dirty="0" smtClean="0"/>
              <a:t>(n=44) des répondants ont déclaré au moins une épidémie de grippe au cours de la saison </a:t>
            </a:r>
          </a:p>
          <a:p>
            <a:endParaRPr lang="fr-FR" sz="2800" dirty="0"/>
          </a:p>
          <a:p>
            <a:endParaRPr lang="fr-FR" sz="2000" dirty="0" smtClean="0"/>
          </a:p>
          <a:p>
            <a:endParaRPr lang="fr-FR" sz="2000" dirty="0"/>
          </a:p>
          <a:p>
            <a:r>
              <a:rPr lang="fr-FR" sz="2000" dirty="0" smtClean="0"/>
              <a:t>Répartition par activité des services touchés</a:t>
            </a:r>
            <a:endParaRPr lang="fr-FR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2220790"/>
              </p:ext>
            </p:extLst>
          </p:nvPr>
        </p:nvGraphicFramePr>
        <p:xfrm>
          <a:off x="4355976" y="2204864"/>
          <a:ext cx="4788024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467544" y="5600640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Pour 72% (n=32 et N=44)de ces épisodes épidémiques, une </a:t>
            </a:r>
            <a:r>
              <a:rPr lang="fr-FR" dirty="0" err="1" smtClean="0"/>
              <a:t>chimioprophylaxie</a:t>
            </a:r>
            <a:r>
              <a:rPr lang="fr-FR" dirty="0" smtClean="0"/>
              <a:t> </a:t>
            </a:r>
            <a:r>
              <a:rPr lang="fr-FR" dirty="0" err="1" smtClean="0"/>
              <a:t>anti-virale</a:t>
            </a:r>
            <a:r>
              <a:rPr lang="fr-FR" dirty="0" smtClean="0"/>
              <a:t> a été instaurée. A noter, un établissement rapporte l’utilisation de </a:t>
            </a:r>
            <a:r>
              <a:rPr lang="fr-FR" dirty="0" err="1" smtClean="0"/>
              <a:t>Tamiflu</a:t>
            </a:r>
            <a:r>
              <a:rPr lang="fr-FR" dirty="0" smtClean="0"/>
              <a:t> en dehors d’un contexte épidémique;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62985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23</a:t>
            </a:fld>
            <a:endParaRPr lang="en-US"/>
          </a:p>
        </p:txBody>
      </p:sp>
      <p:sp>
        <p:nvSpPr>
          <p:cNvPr id="4" name="ZoneTexte 3"/>
          <p:cNvSpPr txBox="1"/>
          <p:nvPr/>
        </p:nvSpPr>
        <p:spPr>
          <a:xfrm>
            <a:off x="323528" y="692696"/>
            <a:ext cx="871296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  <a:t>Infection grippale des professionnels de santé:</a:t>
            </a:r>
          </a:p>
          <a:p>
            <a:endParaRPr lang="fr-FR" sz="3200" dirty="0" smtClean="0"/>
          </a:p>
          <a:p>
            <a:pPr algn="ctr"/>
            <a:endParaRPr lang="fr-FR" dirty="0" smtClean="0"/>
          </a:p>
          <a:p>
            <a:r>
              <a:rPr lang="fr-FR" sz="2800" dirty="0" smtClean="0">
                <a:solidFill>
                  <a:srgbClr val="FF0000"/>
                </a:solidFill>
              </a:rPr>
              <a:t>23%</a:t>
            </a:r>
            <a:r>
              <a:rPr lang="fr-FR" sz="2800" dirty="0" smtClean="0"/>
              <a:t> (n=44) des établissements participants ont rapporté </a:t>
            </a:r>
          </a:p>
          <a:p>
            <a:r>
              <a:rPr lang="fr-FR" sz="2800" dirty="0" smtClean="0"/>
              <a:t>des cas </a:t>
            </a:r>
            <a:r>
              <a:rPr lang="fr-FR" sz="2800" dirty="0"/>
              <a:t>de professionnels de santé </a:t>
            </a:r>
            <a:r>
              <a:rPr lang="fr-FR" sz="2800" dirty="0" smtClean="0"/>
              <a:t>infectés, </a:t>
            </a:r>
          </a:p>
          <a:p>
            <a:r>
              <a:rPr lang="fr-FR" sz="2800" dirty="0"/>
              <a:t>d</a:t>
            </a:r>
            <a:r>
              <a:rPr lang="fr-FR" sz="2800" dirty="0" smtClean="0"/>
              <a:t>ont la </a:t>
            </a:r>
            <a:r>
              <a:rPr lang="fr-FR" sz="2800" dirty="0"/>
              <a:t>plupart lors d’épidémies </a:t>
            </a:r>
            <a:r>
              <a:rPr lang="fr-FR" sz="2800" dirty="0" smtClean="0"/>
              <a:t>(68%, n=30), les autres sporadiques (25%, n=11)</a:t>
            </a:r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 smtClean="0"/>
          </a:p>
          <a:p>
            <a:r>
              <a:rPr lang="fr-FR" sz="2400" dirty="0" smtClean="0"/>
              <a:t>N.B </a:t>
            </a:r>
            <a:r>
              <a:rPr lang="fr-FR" sz="2400" b="1" dirty="0" smtClean="0"/>
              <a:t>55%</a:t>
            </a:r>
            <a:r>
              <a:rPr lang="fr-FR" sz="2400" dirty="0" smtClean="0"/>
              <a:t> (n=133) des établissements étaient non répondant pour cette question.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4973987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2060"/>
                </a:solidFill>
              </a:rPr>
              <a:t>Couverture vaccinale </a:t>
            </a:r>
            <a:r>
              <a:rPr lang="fr-FR" sz="2400" b="1" dirty="0" smtClean="0">
                <a:solidFill>
                  <a:srgbClr val="002060"/>
                </a:solidFill>
              </a:rPr>
              <a:t>stable</a:t>
            </a:r>
            <a:r>
              <a:rPr lang="fr-FR" sz="2400" dirty="0" smtClean="0">
                <a:solidFill>
                  <a:srgbClr val="002060"/>
                </a:solidFill>
              </a:rPr>
              <a:t>, recul de 3 saisons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2060"/>
                </a:solidFill>
              </a:rPr>
              <a:t>Mesures barrières rappelées lors de la campagne d’information</a:t>
            </a:r>
          </a:p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L’équipe soignante dans le service </a:t>
            </a:r>
            <a:r>
              <a:rPr lang="fr-FR" sz="2400" dirty="0" smtClean="0">
                <a:solidFill>
                  <a:srgbClr val="002060"/>
                </a:solidFill>
              </a:rPr>
              <a:t>reste le premier acteur de vaccination des professionnels de santé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2060"/>
                </a:solidFill>
              </a:rPr>
              <a:t>Affiches sur le port de masque présentes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2060"/>
                </a:solidFill>
              </a:rPr>
              <a:t>Professionnels touchés par les épidémies de grippe au sein des services ou constituant des cas sporadiques</a:t>
            </a:r>
          </a:p>
          <a:p>
            <a:pPr>
              <a:buFont typeface="Wingdings" pitchFamily="2" charset="2"/>
              <a:buChar char="Ø"/>
            </a:pPr>
            <a:endParaRPr lang="fr-FR" sz="2400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24</a:t>
            </a:fld>
            <a:endParaRPr lang="en-US"/>
          </a:p>
        </p:txBody>
      </p:sp>
      <p:sp>
        <p:nvSpPr>
          <p:cNvPr id="5" name="Titre 4"/>
          <p:cNvSpPr txBox="1">
            <a:spLocks noGrp="1"/>
          </p:cNvSpPr>
          <p:nvPr>
            <p:ph type="title"/>
          </p:nvPr>
        </p:nvSpPr>
        <p:spPr>
          <a:xfrm>
            <a:off x="323528" y="476672"/>
            <a:ext cx="8229600" cy="58477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 smtClean="0">
                <a:solidFill>
                  <a:srgbClr val="002060"/>
                </a:solidFill>
              </a:rPr>
              <a:t>Conclusion 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42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3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42" y="3573016"/>
            <a:ext cx="8999658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42" y="2204864"/>
            <a:ext cx="7879922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56570"/>
            <a:ext cx="8604448" cy="911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 descr="Afficher l'image d'origin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2128520" cy="922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necteur droit 5"/>
          <p:cNvCxnSpPr/>
          <p:nvPr/>
        </p:nvCxnSpPr>
        <p:spPr>
          <a:xfrm>
            <a:off x="683568" y="3933056"/>
            <a:ext cx="820891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683568" y="4365104"/>
            <a:ext cx="7865347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00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4</a:t>
            </a:fld>
            <a:endParaRPr lang="en-US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11560" y="996256"/>
            <a:ext cx="7947508" cy="53285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200" b="1" dirty="0" smtClean="0">
                <a:solidFill>
                  <a:srgbClr val="002060"/>
                </a:solidFill>
              </a:rPr>
              <a:t>2/ Objectifs de l’enquête</a:t>
            </a:r>
          </a:p>
          <a:p>
            <a:pPr marL="0" indent="0">
              <a:buNone/>
            </a:pPr>
            <a:r>
              <a:rPr lang="fr-FR" sz="2000" dirty="0" smtClean="0"/>
              <a:t>Evaluer :</a:t>
            </a:r>
          </a:p>
          <a:p>
            <a:pPr>
              <a:buFont typeface="Wingdings" pitchFamily="2" charset="2"/>
              <a:buChar char="§"/>
            </a:pPr>
            <a:r>
              <a:rPr lang="fr-FR" sz="2000" dirty="0" smtClean="0"/>
              <a:t>La couverture vaccinale des professionnels de santé </a:t>
            </a:r>
          </a:p>
          <a:p>
            <a:pPr>
              <a:buFont typeface="Wingdings" pitchFamily="2" charset="2"/>
              <a:buChar char="§"/>
            </a:pPr>
            <a:r>
              <a:rPr lang="fr-FR" sz="2000" dirty="0"/>
              <a:t>L</a:t>
            </a:r>
            <a:r>
              <a:rPr lang="fr-FR" sz="2000" dirty="0" smtClean="0"/>
              <a:t>es </a:t>
            </a:r>
            <a:r>
              <a:rPr lang="fr-FR" sz="2000" dirty="0"/>
              <a:t>modalités d’organisation de la campagne de </a:t>
            </a:r>
            <a:r>
              <a:rPr lang="fr-FR" sz="2000" dirty="0" smtClean="0"/>
              <a:t>vaccination </a:t>
            </a:r>
          </a:p>
          <a:p>
            <a:pPr>
              <a:buFont typeface="Wingdings" pitchFamily="2" charset="2"/>
              <a:buChar char="§"/>
            </a:pPr>
            <a:r>
              <a:rPr lang="fr-FR" sz="2000" dirty="0" smtClean="0"/>
              <a:t>La promotion des </a:t>
            </a:r>
            <a:r>
              <a:rPr lang="fr-FR" sz="2000" dirty="0"/>
              <a:t>mesures </a:t>
            </a:r>
            <a:r>
              <a:rPr lang="fr-FR" sz="2000" dirty="0" smtClean="0"/>
              <a:t>barrières (port du masque…)</a:t>
            </a:r>
          </a:p>
          <a:p>
            <a:pPr>
              <a:buFont typeface="Wingdings" pitchFamily="2" charset="2"/>
              <a:buChar char="§"/>
            </a:pPr>
            <a:r>
              <a:rPr lang="fr-FR" sz="2000" dirty="0" smtClean="0"/>
              <a:t>L’atteinte des professionnels de santé par une infection grippale</a:t>
            </a:r>
          </a:p>
          <a:p>
            <a:pPr>
              <a:buFont typeface="Wingdings" pitchFamily="2" charset="2"/>
              <a:buChar char="§"/>
            </a:pPr>
            <a:r>
              <a:rPr lang="fr-FR" sz="2000" dirty="0" smtClean="0"/>
              <a:t>L’utilisation de la </a:t>
            </a:r>
            <a:r>
              <a:rPr lang="fr-FR" sz="2000" dirty="0" err="1" smtClean="0"/>
              <a:t>chimioprophylaxie</a:t>
            </a:r>
            <a:r>
              <a:rPr lang="fr-FR" sz="2000" dirty="0" smtClean="0"/>
              <a:t> en situation épidémique</a:t>
            </a:r>
            <a:endParaRPr lang="fr-FR" sz="2000" dirty="0"/>
          </a:p>
          <a:p>
            <a:pPr marL="0" indent="0">
              <a:buFont typeface="Arial" pitchFamily="34" charset="0"/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fr-FR" sz="2200" b="1" dirty="0" smtClean="0">
                <a:solidFill>
                  <a:srgbClr val="002060"/>
                </a:solidFill>
              </a:rPr>
              <a:t>3/ Réalisation</a:t>
            </a:r>
          </a:p>
          <a:p>
            <a:pPr marL="0" indent="0">
              <a:buNone/>
            </a:pPr>
            <a:r>
              <a:rPr lang="fr-FR" sz="2000" dirty="0"/>
              <a:t>Questionnaire en ligne </a:t>
            </a:r>
            <a:r>
              <a:rPr lang="fr-FR" sz="2000" dirty="0" smtClean="0"/>
              <a:t>: </a:t>
            </a:r>
            <a:r>
              <a:rPr lang="fr-FR" sz="2000" dirty="0"/>
              <a:t>1 </a:t>
            </a:r>
            <a:r>
              <a:rPr lang="fr-FR" sz="2000" dirty="0" smtClean="0"/>
              <a:t>seule réponse </a:t>
            </a:r>
            <a:r>
              <a:rPr lang="fr-FR" sz="2000" dirty="0"/>
              <a:t>par </a:t>
            </a:r>
            <a:r>
              <a:rPr lang="fr-FR" sz="2000" dirty="0" smtClean="0"/>
              <a:t>établissement</a:t>
            </a:r>
          </a:p>
          <a:p>
            <a:pPr marL="0" indent="0">
              <a:buNone/>
            </a:pPr>
            <a:r>
              <a:rPr lang="fr-FR" sz="2000" dirty="0" smtClean="0"/>
              <a:t>Adressé aux EOH via l’annuaire</a:t>
            </a:r>
          </a:p>
          <a:p>
            <a:pPr marL="0" indent="0">
              <a:buNone/>
            </a:pPr>
            <a:r>
              <a:rPr lang="fr-FR" sz="2000" dirty="0"/>
              <a:t>Période d’enquête </a:t>
            </a:r>
            <a:r>
              <a:rPr lang="fr-FR" sz="2000" dirty="0" smtClean="0"/>
              <a:t>: 30/01/2017 au 08/03/2017</a:t>
            </a:r>
            <a:endParaRPr lang="fr-FR" sz="2000" dirty="0"/>
          </a:p>
          <a:p>
            <a:pPr marL="0" indent="0">
              <a:buNone/>
            </a:pPr>
            <a:r>
              <a:rPr lang="fr-FR" sz="2000" dirty="0" err="1" smtClean="0"/>
              <a:t>Inter-région</a:t>
            </a:r>
            <a:r>
              <a:rPr lang="fr-FR" sz="2000" dirty="0" smtClean="0"/>
              <a:t> </a:t>
            </a:r>
            <a:r>
              <a:rPr lang="fr-FR" sz="2000" dirty="0"/>
              <a:t>Paris-Nord : </a:t>
            </a:r>
            <a:r>
              <a:rPr lang="fr-FR" sz="2000" dirty="0" smtClean="0"/>
              <a:t>750 </a:t>
            </a:r>
            <a:r>
              <a:rPr lang="fr-FR" sz="2000" dirty="0"/>
              <a:t>établissements concernés </a:t>
            </a:r>
          </a:p>
          <a:p>
            <a:pPr marL="0" indent="0">
              <a:buFont typeface="Arial" pitchFamily="34" charset="0"/>
              <a:buNone/>
            </a:pPr>
            <a:r>
              <a:rPr lang="fr-FR" sz="2000" dirty="0" smtClean="0"/>
              <a:t> </a:t>
            </a:r>
          </a:p>
        </p:txBody>
      </p:sp>
      <p:pic>
        <p:nvPicPr>
          <p:cNvPr id="7" name="Picture 5" descr="Afficher l'image d'orig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93" y="4509120"/>
            <a:ext cx="951857" cy="95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82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1268760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Résultats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7624" y="3068960"/>
            <a:ext cx="7128792" cy="2448272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fr-FR" dirty="0" smtClean="0"/>
              <a:t>Caractéristiques des répondants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fr-FR" dirty="0" smtClean="0"/>
              <a:t>Campagne d’information/vaccination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fr-FR" dirty="0"/>
              <a:t>Mesures </a:t>
            </a:r>
            <a:r>
              <a:rPr lang="fr-FR" dirty="0" smtClean="0"/>
              <a:t>barrières</a:t>
            </a:r>
            <a:endParaRPr lang="fr-FR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fr-FR" dirty="0" smtClean="0"/>
              <a:t>Couverture vaccinale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fr-FR" dirty="0" smtClean="0"/>
              <a:t>Epidémie d’infection grippale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fr-FR" dirty="0" smtClean="0"/>
              <a:t>Cas de grippe chez les professionnels de santé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fr-FR" dirty="0" smtClean="0"/>
              <a:t>Utilisation des </a:t>
            </a:r>
            <a:r>
              <a:rPr lang="fr-FR" dirty="0" err="1" smtClean="0"/>
              <a:t>anti-viraux</a:t>
            </a:r>
            <a:r>
              <a:rPr lang="fr-FR" dirty="0" smtClean="0"/>
              <a:t> en prophylaxie post exposition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8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47133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dirty="0" smtClean="0">
                <a:solidFill>
                  <a:srgbClr val="FF0000"/>
                </a:solidFill>
              </a:rPr>
              <a:t>		25%</a:t>
            </a:r>
            <a:r>
              <a:rPr lang="fr-FR" sz="2400" b="1" dirty="0" smtClean="0"/>
              <a:t> </a:t>
            </a:r>
            <a:r>
              <a:rPr lang="fr-FR" sz="2400" b="1" dirty="0"/>
              <a:t>de </a:t>
            </a:r>
            <a:r>
              <a:rPr lang="fr-FR" sz="2400" b="1" dirty="0" smtClean="0"/>
              <a:t>participation (N=191)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fr-FR" sz="2400" b="1" dirty="0" smtClean="0">
                <a:solidFill>
                  <a:schemeClr val="bg1">
                    <a:lumMod val="50000"/>
                  </a:schemeClr>
                </a:solidFill>
              </a:rPr>
              <a:t>21</a:t>
            </a: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</a:rPr>
              <a:t>% de participation (N=148) pour la saison 2015-2016</a:t>
            </a:r>
          </a:p>
          <a:p>
            <a:pPr marL="0" indent="0">
              <a:buNone/>
            </a:pPr>
            <a:r>
              <a:rPr lang="fr-FR" sz="2400" b="1" dirty="0" smtClean="0">
                <a:solidFill>
                  <a:schemeClr val="bg1">
                    <a:lumMod val="50000"/>
                  </a:schemeClr>
                </a:solidFill>
              </a:rPr>
              <a:t>35% </a:t>
            </a: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</a:rPr>
              <a:t>de participation (N=259) pour la saison 2014-2015</a:t>
            </a:r>
          </a:p>
          <a:p>
            <a:pPr marL="0" indent="0">
              <a:buNone/>
            </a:pPr>
            <a:endParaRPr lang="fr-FR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 smtClean="0"/>
              <a:t>Sur les 3 saisons 2014-2015, 2015-2016 et 2016-2017, 383 établissements participants:</a:t>
            </a:r>
          </a:p>
          <a:p>
            <a:pPr marL="0" indent="0" algn="ctr">
              <a:buNone/>
            </a:pPr>
            <a:endParaRPr lang="fr-FR" sz="2400" dirty="0" smtClean="0"/>
          </a:p>
          <a:p>
            <a:pPr marL="0" indent="0">
              <a:buNone/>
            </a:pPr>
            <a:r>
              <a:rPr lang="fr-FR" sz="2400" dirty="0" smtClean="0"/>
              <a:t>-73 ES ont participé 2 fois (19%)</a:t>
            </a:r>
            <a:endParaRPr lang="fr-FR" sz="2400" dirty="0"/>
          </a:p>
          <a:p>
            <a:pPr marL="0" indent="0">
              <a:buNone/>
            </a:pPr>
            <a:r>
              <a:rPr lang="fr-FR" sz="2400" dirty="0" smtClean="0"/>
              <a:t>-74 ES ont participé 3 fois (19,3%) </a:t>
            </a:r>
            <a:endParaRPr lang="fr-FR" sz="2400" dirty="0"/>
          </a:p>
          <a:p>
            <a:pPr marL="0" indent="0">
              <a:buNone/>
            </a:pPr>
            <a:r>
              <a:rPr lang="fr-FR" sz="2400" dirty="0" smtClean="0"/>
              <a:t>-236 une seule fois (61,6%)</a:t>
            </a:r>
            <a:endParaRPr lang="fr-FR" sz="2400" dirty="0"/>
          </a:p>
          <a:p>
            <a:pPr marL="0" indent="0">
              <a:buNone/>
            </a:pPr>
            <a:endParaRPr lang="fr-FR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xfrm>
            <a:off x="323528" y="332656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rgbClr val="002060"/>
                </a:solidFill>
              </a:rPr>
              <a:t>Taux de participation, saison 2016-2017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1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7</a:t>
            </a:fld>
            <a:endParaRPr lang="en-US"/>
          </a:p>
        </p:txBody>
      </p:sp>
      <p:sp>
        <p:nvSpPr>
          <p:cNvPr id="5" name="Titre 9"/>
          <p:cNvSpPr txBox="1">
            <a:spLocks noGrp="1"/>
          </p:cNvSpPr>
          <p:nvPr>
            <p:ph type="title"/>
          </p:nvPr>
        </p:nvSpPr>
        <p:spPr>
          <a:xfrm>
            <a:off x="6504" y="260648"/>
            <a:ext cx="550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002060"/>
                </a:solidFill>
              </a:rPr>
              <a:t>Répartition régionale des établissements participants (N=191)</a:t>
            </a:r>
            <a:endParaRPr lang="en-US" sz="2800" dirty="0">
              <a:solidFill>
                <a:srgbClr val="002060"/>
              </a:solidFill>
            </a:endParaRP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1777575"/>
              </p:ext>
            </p:extLst>
          </p:nvPr>
        </p:nvGraphicFramePr>
        <p:xfrm>
          <a:off x="107504" y="1268761"/>
          <a:ext cx="626469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3995936" y="5949280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002060"/>
                </a:solidFill>
              </a:rPr>
              <a:t>Taux </a:t>
            </a:r>
            <a:r>
              <a:rPr lang="fr-FR" sz="2800" dirty="0">
                <a:solidFill>
                  <a:srgbClr val="002060"/>
                </a:solidFill>
              </a:rPr>
              <a:t>de participation par région</a:t>
            </a:r>
            <a:endParaRPr lang="fr-FR" sz="280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6084428"/>
              </p:ext>
            </p:extLst>
          </p:nvPr>
        </p:nvGraphicFramePr>
        <p:xfrm>
          <a:off x="3995936" y="3356992"/>
          <a:ext cx="504056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909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8</a:t>
            </a:fld>
            <a:endParaRPr lang="en-US"/>
          </a:p>
        </p:txBody>
      </p:sp>
      <p:sp>
        <p:nvSpPr>
          <p:cNvPr id="7" name="ZoneTexte 6"/>
          <p:cNvSpPr txBox="1"/>
          <p:nvPr/>
        </p:nvSpPr>
        <p:spPr>
          <a:xfrm>
            <a:off x="395536" y="332656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rgbClr val="002060"/>
                </a:solidFill>
              </a:rPr>
              <a:t>Activités des établissements participants </a:t>
            </a:r>
            <a:r>
              <a:rPr lang="fr-FR" sz="2800" dirty="0" smtClean="0">
                <a:solidFill>
                  <a:srgbClr val="002060"/>
                </a:solidFill>
              </a:rPr>
              <a:t>(N=191)</a:t>
            </a:r>
            <a:endParaRPr lang="en-US" sz="2800" dirty="0">
              <a:solidFill>
                <a:srgbClr val="002060"/>
              </a:solidFill>
            </a:endParaRPr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0652762"/>
              </p:ext>
            </p:extLst>
          </p:nvPr>
        </p:nvGraphicFramePr>
        <p:xfrm>
          <a:off x="1115616" y="1556792"/>
          <a:ext cx="4925963" cy="415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4203300"/>
              </p:ext>
            </p:extLst>
          </p:nvPr>
        </p:nvGraphicFramePr>
        <p:xfrm>
          <a:off x="395536" y="1177206"/>
          <a:ext cx="5904655" cy="3475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2763726"/>
              </p:ext>
            </p:extLst>
          </p:nvPr>
        </p:nvGraphicFramePr>
        <p:xfrm>
          <a:off x="1547664" y="1621094"/>
          <a:ext cx="6192688" cy="4328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Rectangle 10"/>
          <p:cNvSpPr/>
          <p:nvPr/>
        </p:nvSpPr>
        <p:spPr>
          <a:xfrm>
            <a:off x="3266676" y="4276268"/>
            <a:ext cx="648072" cy="4320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CS+SSR</a:t>
            </a:r>
            <a:endParaRPr lang="fr-F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73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fr-FR" sz="2400" b="1" dirty="0" smtClean="0">
                <a:solidFill>
                  <a:srgbClr val="002060"/>
                </a:solidFill>
              </a:rPr>
              <a:t>Campagne d'information, </a:t>
            </a:r>
            <a:r>
              <a:rPr lang="fr-FR" sz="2400" dirty="0"/>
              <a:t>pour la saison </a:t>
            </a:r>
            <a:r>
              <a:rPr lang="fr-FR" sz="2400" dirty="0" smtClean="0"/>
              <a:t>2016-2017 </a:t>
            </a:r>
            <a:r>
              <a:rPr lang="fr-FR" sz="2400" dirty="0"/>
              <a:t>sur la grippe saisonnière et la vaccination </a:t>
            </a:r>
            <a:r>
              <a:rPr lang="fr-FR" sz="2400" dirty="0" smtClean="0"/>
              <a:t>antigrippale, </a:t>
            </a:r>
            <a:r>
              <a:rPr lang="fr-FR" sz="2400" dirty="0"/>
              <a:t>menée </a:t>
            </a:r>
            <a:r>
              <a:rPr lang="fr-FR" sz="2400" dirty="0" smtClean="0"/>
              <a:t>dans </a:t>
            </a:r>
            <a:r>
              <a:rPr lang="fr-FR" sz="2400" dirty="0" smtClean="0">
                <a:solidFill>
                  <a:srgbClr val="FF0000"/>
                </a:solidFill>
              </a:rPr>
              <a:t>93%</a:t>
            </a:r>
            <a:r>
              <a:rPr lang="fr-FR" sz="2400" dirty="0" smtClean="0"/>
              <a:t> (n=177)</a:t>
            </a:r>
            <a:r>
              <a:rPr lang="en-US" sz="2400" dirty="0" smtClean="0"/>
              <a:t> </a:t>
            </a:r>
            <a:r>
              <a:rPr lang="fr-FR" sz="2400" dirty="0" smtClean="0"/>
              <a:t>des établissements.</a:t>
            </a:r>
          </a:p>
          <a:p>
            <a:pPr marL="0" indent="0" algn="just">
              <a:buNone/>
            </a:pPr>
            <a:endParaRPr lang="fr-FR" sz="2400" dirty="0"/>
          </a:p>
          <a:p>
            <a:pPr marL="0" indent="0" algn="just">
              <a:buNone/>
            </a:pPr>
            <a:r>
              <a:rPr lang="fr-FR" sz="2400" b="1" dirty="0" smtClean="0">
                <a:solidFill>
                  <a:schemeClr val="bg1">
                    <a:lumMod val="50000"/>
                  </a:schemeClr>
                </a:solidFill>
              </a:rPr>
              <a:t>87%</a:t>
            </a: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</a:rPr>
              <a:t> saison 2015-2016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A1E7-AFB5-4F46-950B-3C66D97CE0A3}" type="slidenum">
              <a:rPr lang="en-US" smtClean="0"/>
              <a:t>9</a:t>
            </a:fld>
            <a:endParaRPr lang="en-US"/>
          </a:p>
        </p:txBody>
      </p:sp>
      <p:sp>
        <p:nvSpPr>
          <p:cNvPr id="5" name="Titre 4"/>
          <p:cNvSpPr txBox="1">
            <a:spLocks noGrp="1"/>
          </p:cNvSpPr>
          <p:nvPr>
            <p:ph type="title"/>
          </p:nvPr>
        </p:nvSpPr>
        <p:spPr>
          <a:xfrm>
            <a:off x="467544" y="395744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rgbClr val="002060"/>
                </a:solidFill>
              </a:rPr>
              <a:t>Campagne d’information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3573016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chemeClr val="bg1">
                    <a:lumMod val="50000"/>
                  </a:schemeClr>
                </a:solidFill>
              </a:rPr>
              <a:t>96% </a:t>
            </a: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</a:rPr>
              <a:t>pour </a:t>
            </a:r>
            <a:r>
              <a:rPr lang="fr-FR" sz="2400" dirty="0">
                <a:solidFill>
                  <a:schemeClr val="bg1">
                    <a:lumMod val="50000"/>
                  </a:schemeClr>
                </a:solidFill>
              </a:rPr>
              <a:t>la saison </a:t>
            </a: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</a:rPr>
              <a:t>2014-2015</a:t>
            </a:r>
          </a:p>
          <a:p>
            <a:endParaRPr lang="fr-FR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fr-FR" sz="2400" dirty="0">
              <a:solidFill>
                <a:schemeClr val="bg1">
                  <a:lumMod val="50000"/>
                </a:schemeClr>
              </a:solidFill>
            </a:endParaRPr>
          </a:p>
          <a:p>
            <a:endParaRPr lang="fr-FR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49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4178</TotalTime>
  <Words>1189</Words>
  <Application>Microsoft Office PowerPoint</Application>
  <PresentationFormat>Affichage à l'écran (4:3)</PresentationFormat>
  <Paragraphs>293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Thème Office</vt:lpstr>
      <vt:lpstr>Enquête inter-régionale sur la vaccination antigrippale des professionnels de santé pour la saison 2016-2017</vt:lpstr>
      <vt:lpstr>Présentation PowerPoint</vt:lpstr>
      <vt:lpstr>Présentation PowerPoint</vt:lpstr>
      <vt:lpstr>Présentation PowerPoint</vt:lpstr>
      <vt:lpstr>Résultats</vt:lpstr>
      <vt:lpstr>Taux de participation, saison 2016-2017</vt:lpstr>
      <vt:lpstr>Répartition régionale des établissements participants (N=191)</vt:lpstr>
      <vt:lpstr>Présentation PowerPoint</vt:lpstr>
      <vt:lpstr>Campagne d’information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Conclusion </vt:lpstr>
    </vt:vector>
  </TitlesOfParts>
  <Company>APHP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Interne pharmacie CClin</dc:creator>
  <cp:lastModifiedBy>Karin L</cp:lastModifiedBy>
  <cp:revision>298</cp:revision>
  <dcterms:created xsi:type="dcterms:W3CDTF">2016-03-31T08:53:00Z</dcterms:created>
  <dcterms:modified xsi:type="dcterms:W3CDTF">2017-04-26T13:29:45Z</dcterms:modified>
</cp:coreProperties>
</file>