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9" r:id="rId2"/>
    <p:sldId id="270" r:id="rId3"/>
    <p:sldId id="293" r:id="rId4"/>
    <p:sldId id="271" r:id="rId5"/>
    <p:sldId id="304" r:id="rId6"/>
    <p:sldId id="295" r:id="rId7"/>
    <p:sldId id="296" r:id="rId8"/>
    <p:sldId id="297" r:id="rId9"/>
    <p:sldId id="298" r:id="rId10"/>
    <p:sldId id="258" r:id="rId11"/>
    <p:sldId id="264" r:id="rId12"/>
    <p:sldId id="265" r:id="rId13"/>
    <p:sldId id="266" r:id="rId14"/>
    <p:sldId id="268" r:id="rId15"/>
    <p:sldId id="300" r:id="rId16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D7"/>
    <a:srgbClr val="DAD9DF"/>
    <a:srgbClr val="CCCCD3"/>
    <a:srgbClr val="CFC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88E0-5A4E-4D6B-8D92-E24F5463BA70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6C018-B3B0-42EC-8765-494553A986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260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3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1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28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7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4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6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8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31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7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0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81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8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picmi.contact@aphp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ias-ile-de-france.fr/spicmi/prevention/quick-audit-pco.php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732E6-4E0E-B449-F7F2-3EB1D867C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961" y="1027506"/>
            <a:ext cx="11286197" cy="262727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fr-FR" sz="4800" dirty="0">
                <a:solidFill>
                  <a:srgbClr val="7030A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Quick-audit PCO « Antisepsie »</a:t>
            </a:r>
            <a:br>
              <a:rPr lang="fr-FR" sz="4800" dirty="0">
                <a:solidFill>
                  <a:srgbClr val="7030A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400" dirty="0">
                <a:solidFill>
                  <a:srgbClr val="0070C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des auditeurs</a:t>
            </a:r>
            <a:endParaRPr lang="en-US" sz="5400" dirty="0">
              <a:ln w="22225">
                <a:solidFill>
                  <a:schemeClr val="tx1"/>
                </a:solidFill>
                <a:miter lim="800000"/>
              </a:ln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907402-4DF9-40A3-C4F3-D59C2A918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0"/>
            <a:ext cx="7787228" cy="19067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Equipe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Spicmi – volet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Prévention</a:t>
            </a:r>
            <a:endParaRPr lang="en-US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Pour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toutes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vos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questions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pour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recevoir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informations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sur le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Spicmi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algn="l"/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une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seule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adresse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spicmi.contact@aphp.fr</a:t>
            </a:r>
            <a:endParaRPr lang="en-US" sz="15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endParaRPr lang="en-US" sz="15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203200" y="235742"/>
            <a:ext cx="3407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dirty="0">
                <a:solidFill>
                  <a:srgbClr val="7030A0"/>
                </a:solidFill>
                <a:latin typeface="Britannic Bold" panose="020B0903060703020204" pitchFamily="34" charset="0"/>
              </a:rPr>
              <a:t>Programme SPICMI </a:t>
            </a:r>
          </a:p>
        </p:txBody>
      </p:sp>
      <p:pic>
        <p:nvPicPr>
          <p:cNvPr id="9" name="Picture 2" descr="01-cpias-quadri">
            <a:extLst>
              <a:ext uri="{FF2B5EF4-FFF2-40B4-BE49-F238E27FC236}">
                <a16:creationId xmlns:a16="http://schemas.microsoft.com/office/drawing/2014/main" id="{A5548D33-40DC-5906-096F-EDF361079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861" y="1238808"/>
            <a:ext cx="1394355" cy="1217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272" y="383207"/>
            <a:ext cx="2377228" cy="9113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98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  <a:latin typeface="Britannic Bold" panose="020B0903060703020204" pitchFamily="34" charset="0"/>
              </a:rPr>
              <a:t>Outil 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informatique : sous format Excel®</a:t>
            </a:r>
            <a:endParaRPr lang="en-GB" sz="3600" dirty="0">
              <a:solidFill>
                <a:srgbClr val="7030A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Page d’information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/>
              <a:t>comprenant un champ pour le nom de l’ES 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2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sz="2200" dirty="0">
                <a:solidFill>
                  <a:srgbClr val="FF0000"/>
                </a:solidFill>
              </a:rPr>
              <a:t>à remplir pour valorisation de la participation et échange avec </a:t>
            </a:r>
            <a:r>
              <a:rPr lang="fr-FR" sz="2200" dirty="0" err="1">
                <a:solidFill>
                  <a:srgbClr val="FF0000"/>
                </a:solidFill>
              </a:rPr>
              <a:t>Spicmi</a:t>
            </a:r>
            <a:r>
              <a:rPr lang="fr-FR" sz="2200" dirty="0">
                <a:solidFill>
                  <a:srgbClr val="FF0000"/>
                </a:solidFill>
              </a:rPr>
              <a:t> en cas d’anomalie</a:t>
            </a:r>
          </a:p>
          <a:p>
            <a:endParaRPr lang="fr-FR" dirty="0"/>
          </a:p>
          <a:p>
            <a:r>
              <a:rPr lang="en-GB" b="1" dirty="0">
                <a:solidFill>
                  <a:srgbClr val="0070C0"/>
                </a:solidFill>
              </a:rPr>
              <a:t>Onglets </a:t>
            </a:r>
            <a:r>
              <a:rPr lang="en-GB" b="1" dirty="0" err="1">
                <a:solidFill>
                  <a:srgbClr val="0070C0"/>
                </a:solidFill>
              </a:rPr>
              <a:t>distincts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dirty="0"/>
              <a:t>pour</a:t>
            </a:r>
            <a:r>
              <a:rPr lang="en-GB" b="1" dirty="0"/>
              <a:t> </a:t>
            </a:r>
            <a:r>
              <a:rPr lang="en-GB" dirty="0"/>
              <a:t>:</a:t>
            </a:r>
          </a:p>
          <a:p>
            <a:pPr>
              <a:buFontTx/>
              <a:buChar char="-"/>
            </a:pPr>
            <a:r>
              <a:rPr lang="en-GB" dirty="0"/>
              <a:t>la </a:t>
            </a:r>
            <a:r>
              <a:rPr lang="en-GB" b="1" dirty="0" err="1"/>
              <a:t>saisie</a:t>
            </a:r>
            <a:r>
              <a:rPr lang="en-GB" b="1" dirty="0"/>
              <a:t> </a:t>
            </a:r>
            <a:r>
              <a:rPr lang="en-GB" dirty="0"/>
              <a:t>des </a:t>
            </a:r>
            <a:r>
              <a:rPr lang="en-GB" dirty="0" err="1"/>
              <a:t>données</a:t>
            </a:r>
            <a:r>
              <a:rPr lang="en-GB" dirty="0"/>
              <a:t>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err="1" smtClean="0"/>
              <a:t>l’édition</a:t>
            </a:r>
            <a:r>
              <a:rPr lang="en-GB" dirty="0" smtClean="0"/>
              <a:t> </a:t>
            </a:r>
            <a:r>
              <a:rPr lang="en-GB" dirty="0"/>
              <a:t>du </a:t>
            </a:r>
            <a:r>
              <a:rPr lang="en-GB" b="1" dirty="0"/>
              <a:t>rapport </a:t>
            </a:r>
            <a:r>
              <a:rPr lang="en-GB" dirty="0" err="1"/>
              <a:t>automatisé</a:t>
            </a:r>
            <a:r>
              <a:rPr lang="en-GB" dirty="0"/>
              <a:t> sur </a:t>
            </a:r>
            <a:r>
              <a:rPr lang="en-GB" dirty="0" err="1"/>
              <a:t>l’antisepsie</a:t>
            </a:r>
            <a:endParaRPr lang="en-GB" dirty="0"/>
          </a:p>
          <a:p>
            <a:pPr>
              <a:buFontTx/>
              <a:buChar char="-"/>
            </a:pPr>
            <a:r>
              <a:rPr lang="en-GB" dirty="0" err="1"/>
              <a:t>l’édition</a:t>
            </a:r>
            <a:r>
              <a:rPr lang="en-GB" dirty="0"/>
              <a:t> d’un </a:t>
            </a:r>
            <a:r>
              <a:rPr lang="en-GB" b="1" dirty="0" err="1"/>
              <a:t>diaporama</a:t>
            </a:r>
            <a:r>
              <a:rPr lang="en-GB" b="1" dirty="0"/>
              <a:t> </a:t>
            </a:r>
            <a:r>
              <a:rPr lang="en-GB" dirty="0" err="1"/>
              <a:t>automatisé</a:t>
            </a:r>
            <a:r>
              <a:rPr lang="en-GB" b="1" dirty="0"/>
              <a:t> </a:t>
            </a:r>
            <a:r>
              <a:rPr lang="en-GB" dirty="0"/>
              <a:t>sur </a:t>
            </a:r>
            <a:r>
              <a:rPr lang="en-GB" dirty="0" err="1"/>
              <a:t>l’antisepsie</a:t>
            </a: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7993"/>
            <a:ext cx="6525536" cy="552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5999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79307" y="782595"/>
            <a:ext cx="65573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Nom de l’ES </a:t>
            </a:r>
            <a:r>
              <a:rPr lang="fr-FR" dirty="0"/>
              <a:t>à remplir obligatoirement si envoi des données à </a:t>
            </a:r>
            <a:r>
              <a:rPr lang="fr-FR" dirty="0" err="1"/>
              <a:t>Spicmi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sz="1600" dirty="0"/>
              <a:t>Affichage de participation dans le rapport national (valorisation)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Contact en cas d’anomalie lors de vérification du fichier 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r>
              <a:rPr lang="fr-FR" b="1" dirty="0">
                <a:solidFill>
                  <a:srgbClr val="00B050"/>
                </a:solidFill>
              </a:rPr>
              <a:t>Saisie des données </a:t>
            </a:r>
            <a:r>
              <a:rPr lang="fr-FR" dirty="0"/>
              <a:t>: mode opératoire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signification des cases colorées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listes déroulantes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Signalement des incohérences ou données manquantes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Impression des rapports et diaporamas  </a:t>
            </a:r>
            <a:r>
              <a:rPr lang="fr-FR" dirty="0"/>
              <a:t>(Excel ou PDF cf. page 2)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Base ES </a:t>
            </a:r>
            <a:r>
              <a:rPr lang="fr-FR" dirty="0"/>
              <a:t>: données brutes pour analyses complémentaires locales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Envoi des données à </a:t>
            </a:r>
            <a:r>
              <a:rPr lang="fr-FR" b="1" dirty="0" err="1">
                <a:solidFill>
                  <a:srgbClr val="00B050"/>
                </a:solidFill>
              </a:rPr>
              <a:t>Spicmi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dirty="0"/>
              <a:t>permet valorisation et comparaison avec les autres participants :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sz="1600" dirty="0">
                <a:sym typeface="Wingdings" panose="05000000000000000000" pitchFamily="2" charset="2"/>
              </a:rPr>
              <a:t>rapport automatisé multicentrique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sz="1600" dirty="0">
                <a:sym typeface="Wingdings" panose="05000000000000000000" pitchFamily="2" charset="2"/>
              </a:rPr>
              <a:t>rapport national détaillé</a:t>
            </a:r>
            <a:endParaRPr lang="fr-FR" sz="1600" dirty="0"/>
          </a:p>
          <a:p>
            <a:endParaRPr lang="en-GB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5585254" y="271849"/>
            <a:ext cx="631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Fichier 2024 </a:t>
            </a:r>
            <a:r>
              <a:rPr lang="fr-FR" dirty="0"/>
              <a:t>– </a:t>
            </a:r>
            <a:r>
              <a:rPr lang="fr-FR" sz="1400" dirty="0">
                <a:solidFill>
                  <a:srgbClr val="FF0000"/>
                </a:solidFill>
              </a:rPr>
              <a:t>à utiliser pour des données recueillies jusqu’à fin décembre 2024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46573" y="3188043"/>
            <a:ext cx="5156885" cy="749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Pour vos restitutions orales : </a:t>
            </a:r>
          </a:p>
          <a:p>
            <a:pPr algn="ctr"/>
            <a:r>
              <a:rPr lang="fr-FR" dirty="0"/>
              <a:t>Possible d’utiliser les diaporamas sous format PDF</a:t>
            </a:r>
            <a:endParaRPr lang="en-GB" dirty="0"/>
          </a:p>
        </p:txBody>
      </p:sp>
      <p:sp>
        <p:nvSpPr>
          <p:cNvPr id="23" name="Flèche droite 22"/>
          <p:cNvSpPr/>
          <p:nvPr/>
        </p:nvSpPr>
        <p:spPr>
          <a:xfrm rot="8870301">
            <a:off x="4337468" y="1263631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èche droite 23"/>
          <p:cNvSpPr/>
          <p:nvPr/>
        </p:nvSpPr>
        <p:spPr>
          <a:xfrm rot="10040559">
            <a:off x="4331469" y="1976204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èche droite 24"/>
          <p:cNvSpPr/>
          <p:nvPr/>
        </p:nvSpPr>
        <p:spPr>
          <a:xfrm rot="12246578">
            <a:off x="4346597" y="4033910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èche droite 25"/>
          <p:cNvSpPr/>
          <p:nvPr/>
        </p:nvSpPr>
        <p:spPr>
          <a:xfrm rot="11355291">
            <a:off x="4360394" y="4740729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èche droite 26"/>
          <p:cNvSpPr/>
          <p:nvPr/>
        </p:nvSpPr>
        <p:spPr>
          <a:xfrm rot="11070307">
            <a:off x="4373489" y="5283784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23" y="1087689"/>
            <a:ext cx="3653738" cy="4552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6499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5CABE669-5036-4929-B9D7-51DA12B8B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54" y="1435579"/>
            <a:ext cx="9468331" cy="3678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51935" y="595437"/>
            <a:ext cx="10515600" cy="516324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Masque de saisie : commun à détersion et antisepsie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960907" y="3043326"/>
            <a:ext cx="1890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Dates</a:t>
            </a:r>
          </a:p>
          <a:p>
            <a:r>
              <a:rPr lang="fr-FR" dirty="0"/>
              <a:t>Menus déroulants</a:t>
            </a:r>
          </a:p>
          <a:p>
            <a:r>
              <a:rPr lang="fr-FR" dirty="0"/>
              <a:t>Texte libre</a:t>
            </a:r>
          </a:p>
          <a:p>
            <a:endParaRPr lang="fr-FR" dirty="0"/>
          </a:p>
        </p:txBody>
      </p:sp>
      <p:sp>
        <p:nvSpPr>
          <p:cNvPr id="6" name="Flèche vers le haut 5"/>
          <p:cNvSpPr/>
          <p:nvPr/>
        </p:nvSpPr>
        <p:spPr>
          <a:xfrm>
            <a:off x="909780" y="5585436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07FAED5-D079-4B15-8B2B-B705A9D4B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33" y="5196948"/>
            <a:ext cx="727710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326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Rapport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 automatisé : spécifique à l’antisepsie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4114646" y="6000005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ZoneTexte 3"/>
          <p:cNvSpPr txBox="1"/>
          <p:nvPr/>
        </p:nvSpPr>
        <p:spPr>
          <a:xfrm>
            <a:off x="7431176" y="2422358"/>
            <a:ext cx="3147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Majorité de graphiques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62078A6-D60C-48DA-B755-35666FD8D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68" y="5637212"/>
            <a:ext cx="7267575" cy="2571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36F155C-D888-40B1-8E35-4E20F69B7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68" y="1097773"/>
            <a:ext cx="5509178" cy="4323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763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24286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Diaporama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 automatisé : spécifique à l’antisepsie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10073156" y="6071139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ZoneTexte 7"/>
          <p:cNvSpPr txBox="1"/>
          <p:nvPr/>
        </p:nvSpPr>
        <p:spPr>
          <a:xfrm>
            <a:off x="476549" y="1157729"/>
            <a:ext cx="4381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Résultats regroupés par thème</a:t>
            </a:r>
          </a:p>
          <a:p>
            <a:pPr marL="285750" indent="-285750">
              <a:buFontTx/>
              <a:buChar char="-"/>
            </a:pPr>
            <a:r>
              <a:rPr lang="fr-FR" dirty="0"/>
              <a:t>Page finale vierge pour vos commentaires</a:t>
            </a:r>
          </a:p>
          <a:p>
            <a:r>
              <a:rPr lang="fr-FR" dirty="0"/>
              <a:t>      (axes d’amélioration, etc.)</a:t>
            </a:r>
            <a:endParaRPr lang="en-GB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BFF45FD-997B-4B23-8C37-D1415206A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481" y="1956946"/>
            <a:ext cx="7867650" cy="3743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116C13F-6907-47B8-9C63-F56D94E09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481" y="5771405"/>
            <a:ext cx="72771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13252E4A-1E90-46E0-96C0-7305EF4C7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4" y="1628682"/>
            <a:ext cx="7456775" cy="47644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Ou trouver les outils ? </a:t>
            </a:r>
            <a: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  <a:t>sur le site du </a:t>
            </a:r>
            <a:r>
              <a:rPr lang="fr-FR" sz="36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CPias</a:t>
            </a:r>
            <a: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  <a:t> IDF</a:t>
            </a:r>
            <a:b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</a:b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  <a:hlinkClick r:id="rId3"/>
              </a:rPr>
              <a:t>https://www.cpias-ile-de-france.fr/spicmi/prevention/quick-audit-pco.php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4548946" y="2234996"/>
            <a:ext cx="7308000" cy="3551790"/>
            <a:chOff x="1421295" y="2110818"/>
            <a:chExt cx="7308000" cy="355179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1295" y="2110818"/>
              <a:ext cx="7308000" cy="35517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Ellipse 5"/>
            <p:cNvSpPr/>
            <p:nvPr/>
          </p:nvSpPr>
          <p:spPr>
            <a:xfrm>
              <a:off x="7180660" y="2917357"/>
              <a:ext cx="1131807" cy="4213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4786039" y="3735156"/>
              <a:ext cx="1371285" cy="56793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17F9B6B-2E2A-4958-9FC3-E9672F7272FA}"/>
              </a:ext>
            </a:extLst>
          </p:cNvPr>
          <p:cNvSpPr/>
          <p:nvPr/>
        </p:nvSpPr>
        <p:spPr>
          <a:xfrm>
            <a:off x="335052" y="4064616"/>
            <a:ext cx="3907321" cy="7253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E715C4-CBEE-429C-A693-9F9C0C546EE0}"/>
              </a:ext>
            </a:extLst>
          </p:cNvPr>
          <p:cNvSpPr/>
          <p:nvPr/>
        </p:nvSpPr>
        <p:spPr>
          <a:xfrm>
            <a:off x="335053" y="5948794"/>
            <a:ext cx="3907321" cy="4443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15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65" y="487125"/>
            <a:ext cx="11238470" cy="11772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4100" dirty="0">
                <a:solidFill>
                  <a:srgbClr val="7030A0"/>
                </a:solidFill>
                <a:latin typeface="Britannic Bold" panose="020B0903060703020204" pitchFamily="34" charset="0"/>
              </a:rPr>
              <a:t>Terminologie utilisée dans le quick-audit « Antisepsie »</a:t>
            </a:r>
            <a:endParaRPr lang="fr-FR" sz="4100" dirty="0"/>
          </a:p>
          <a:p>
            <a:pPr marL="0" indent="0">
              <a:buNone/>
            </a:pPr>
            <a:r>
              <a:rPr lang="fr-FR" dirty="0"/>
              <a:t>PCO = préparation cutanée de l’opéré  - produit ATS = produit antiseptique</a:t>
            </a:r>
          </a:p>
          <a:p>
            <a:pPr marL="0" indent="0">
              <a:buNone/>
            </a:pPr>
            <a:r>
              <a:rPr lang="fr-FR" dirty="0"/>
              <a:t>Antisepsie (médicament) ou désinfection cutanée (biocide)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531EC76-C91C-44A2-9A60-BFA6CBCEBAA2}"/>
              </a:ext>
            </a:extLst>
          </p:cNvPr>
          <p:cNvSpPr txBox="1"/>
          <p:nvPr/>
        </p:nvSpPr>
        <p:spPr>
          <a:xfrm>
            <a:off x="616520" y="2625193"/>
            <a:ext cx="652082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Le quick-audit « Antisepsie » : </a:t>
            </a:r>
          </a:p>
          <a:p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fait partie du module « Détersion-Antisepsie »</a:t>
            </a:r>
          </a:p>
          <a:p>
            <a:r>
              <a:rPr lang="fr-FR" dirty="0"/>
              <a:t>(grille d’évaluation + guide de l’auditeur/aide au remplissage)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est utilisable de façon indépendante ou couplé à la détersion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peut être associé à une évaluation de :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B050"/>
                </a:solidFill>
              </a:rPr>
              <a:t>la traçabilité de la PCO au bloc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5E22CD0-527E-4A31-AF37-1DA77E2B8D34}"/>
              </a:ext>
            </a:extLst>
          </p:cNvPr>
          <p:cNvSpPr txBox="1"/>
          <p:nvPr/>
        </p:nvSpPr>
        <p:spPr>
          <a:xfrm>
            <a:off x="7498032" y="1833452"/>
            <a:ext cx="303976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Module Détersion-Antisepsie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037C7E88-69FF-4140-A212-19D2D42A53D9}"/>
              </a:ext>
            </a:extLst>
          </p:cNvPr>
          <p:cNvCxnSpPr/>
          <p:nvPr/>
        </p:nvCxnSpPr>
        <p:spPr>
          <a:xfrm>
            <a:off x="8976725" y="5678701"/>
            <a:ext cx="0" cy="337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DEDCDF27-53B1-4A84-B8D0-6ED455A6E99D}"/>
              </a:ext>
            </a:extLst>
          </p:cNvPr>
          <p:cNvSpPr/>
          <p:nvPr/>
        </p:nvSpPr>
        <p:spPr>
          <a:xfrm>
            <a:off x="7736930" y="2680815"/>
            <a:ext cx="2520779" cy="11121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Quick-audit 3</a:t>
            </a:r>
          </a:p>
          <a:p>
            <a:pPr algn="ctr"/>
            <a:r>
              <a:rPr lang="fr-FR" dirty="0">
                <a:solidFill>
                  <a:srgbClr val="FFFF00"/>
                </a:solidFill>
              </a:rPr>
              <a:t>Détersion</a:t>
            </a:r>
          </a:p>
          <a:p>
            <a:pPr algn="ctr"/>
            <a:r>
              <a:rPr lang="fr-FR" dirty="0">
                <a:solidFill>
                  <a:srgbClr val="FFFF00"/>
                </a:solidFill>
              </a:rPr>
              <a:t>Nettoyage cutané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77A9D29C-55A2-4114-8C59-204F874984A0}"/>
              </a:ext>
            </a:extLst>
          </p:cNvPr>
          <p:cNvSpPr/>
          <p:nvPr/>
        </p:nvSpPr>
        <p:spPr>
          <a:xfrm>
            <a:off x="7736930" y="4283074"/>
            <a:ext cx="2520779" cy="11121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Quick-audit 4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Antisepsie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Désinfection cutanée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0" name="Rectangle à coins arrondis 16">
            <a:extLst>
              <a:ext uri="{FF2B5EF4-FFF2-40B4-BE49-F238E27FC236}">
                <a16:creationId xmlns:a16="http://schemas.microsoft.com/office/drawing/2014/main" id="{AB0E0193-4DA1-4F6A-8CCF-1B45A3F28292}"/>
              </a:ext>
            </a:extLst>
          </p:cNvPr>
          <p:cNvSpPr/>
          <p:nvPr/>
        </p:nvSpPr>
        <p:spPr>
          <a:xfrm>
            <a:off x="7498032" y="2371892"/>
            <a:ext cx="3039762" cy="329513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74A9F6-E8AF-4459-AE06-04D19C3428CE}"/>
              </a:ext>
            </a:extLst>
          </p:cNvPr>
          <p:cNvSpPr/>
          <p:nvPr/>
        </p:nvSpPr>
        <p:spPr>
          <a:xfrm>
            <a:off x="8313578" y="5864733"/>
            <a:ext cx="1367481" cy="5519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Traçabilité</a:t>
            </a:r>
            <a:r>
              <a:rPr lang="fr-FR" dirty="0"/>
              <a:t> </a:t>
            </a:r>
          </a:p>
          <a:p>
            <a:pPr algn="ctr"/>
            <a:r>
              <a:rPr lang="fr-FR" sz="1200" dirty="0"/>
              <a:t>de </a:t>
            </a:r>
            <a:r>
              <a:rPr lang="fr-FR" sz="1200"/>
              <a:t>la PCO au bloc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6071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6BF367-CFEB-6907-1A9E-7272B6C1D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835" y="123844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</a:t>
            </a:r>
            <a:r>
              <a:rPr lang="fr-FR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fr-FR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Rappel des recommandations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24FFA61-9CA5-9FD2-DB48-C154758A8383}"/>
              </a:ext>
            </a:extLst>
          </p:cNvPr>
          <p:cNvSpPr/>
          <p:nvPr/>
        </p:nvSpPr>
        <p:spPr>
          <a:xfrm>
            <a:off x="1004835" y="1966246"/>
            <a:ext cx="1647930" cy="77115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PCO :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8C9DD5D-0966-1D2A-709D-2A7206FF06BD}"/>
              </a:ext>
            </a:extLst>
          </p:cNvPr>
          <p:cNvSpPr/>
          <p:nvPr/>
        </p:nvSpPr>
        <p:spPr>
          <a:xfrm>
            <a:off x="3104941" y="1647211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DOUCHE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préopératoire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toilette complète au lavabo)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71DB015-1136-8A45-5343-11EBF27A7EA8}"/>
              </a:ext>
            </a:extLst>
          </p:cNvPr>
          <p:cNvSpPr/>
          <p:nvPr/>
        </p:nvSpPr>
        <p:spPr>
          <a:xfrm>
            <a:off x="5276274" y="1647211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DEPILATION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(si nécessaire)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3ABEE91-D923-7DF4-52B1-C8414533E311}"/>
              </a:ext>
            </a:extLst>
          </p:cNvPr>
          <p:cNvSpPr/>
          <p:nvPr/>
        </p:nvSpPr>
        <p:spPr>
          <a:xfrm>
            <a:off x="7434890" y="1647211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DETERSION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nettoyage cutané)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FR" sz="1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souilllures</a:t>
            </a:r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visibles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5BE90DF-8464-9272-E805-4123417885BA}"/>
              </a:ext>
            </a:extLst>
          </p:cNvPr>
          <p:cNvSpPr/>
          <p:nvPr/>
        </p:nvSpPr>
        <p:spPr>
          <a:xfrm>
            <a:off x="9619619" y="1647211"/>
            <a:ext cx="1647930" cy="14092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désinfection cutanée)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594522DA-4CA2-3E39-087F-5CFD7D2E0530}"/>
              </a:ext>
            </a:extLst>
          </p:cNvPr>
          <p:cNvSpPr/>
          <p:nvPr/>
        </p:nvSpPr>
        <p:spPr>
          <a:xfrm>
            <a:off x="6919965" y="2226221"/>
            <a:ext cx="519164" cy="2512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845E0A78-E5AF-3462-3DA3-2B49217B2FA5}"/>
              </a:ext>
            </a:extLst>
          </p:cNvPr>
          <p:cNvSpPr/>
          <p:nvPr/>
        </p:nvSpPr>
        <p:spPr>
          <a:xfrm>
            <a:off x="9087059" y="2226221"/>
            <a:ext cx="519164" cy="2512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1DD5A72-33DA-0AEF-763B-60F92EE9CA14}"/>
              </a:ext>
            </a:extLst>
          </p:cNvPr>
          <p:cNvSpPr txBox="1"/>
          <p:nvPr/>
        </p:nvSpPr>
        <p:spPr>
          <a:xfrm>
            <a:off x="7963217" y="3139334"/>
            <a:ext cx="2766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 bloc opératoire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(juste avant l’intervention)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FF581D3-1B90-C2E0-5348-A913C556D181}"/>
              </a:ext>
            </a:extLst>
          </p:cNvPr>
          <p:cNvSpPr txBox="1"/>
          <p:nvPr/>
        </p:nvSpPr>
        <p:spPr>
          <a:xfrm>
            <a:off x="3371942" y="3164793"/>
            <a:ext cx="3332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domicile ou en service d’accueil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E846139E-AC1F-23B5-C83C-D9416FCEDB35}"/>
              </a:ext>
            </a:extLst>
          </p:cNvPr>
          <p:cNvSpPr/>
          <p:nvPr/>
        </p:nvSpPr>
        <p:spPr>
          <a:xfrm>
            <a:off x="4013427" y="5013676"/>
            <a:ext cx="3421463" cy="6498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Etape essentielle du point de vue du risque infectieux 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6D017BAE-73C5-47E5-45F2-11201D75B841}"/>
              </a:ext>
            </a:extLst>
          </p:cNvPr>
          <p:cNvSpPr/>
          <p:nvPr/>
        </p:nvSpPr>
        <p:spPr>
          <a:xfrm>
            <a:off x="7839649" y="5122316"/>
            <a:ext cx="1577591" cy="89500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réaliser de façon</a:t>
            </a:r>
          </a:p>
          <a:p>
            <a:pPr algn="ctr"/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optimale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649168" y="4277478"/>
            <a:ext cx="2364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Référentiel :</a:t>
            </a:r>
          </a:p>
          <a:p>
            <a:pPr algn="ctr"/>
            <a:r>
              <a:rPr lang="fr-FR" dirty="0"/>
              <a:t>Guide SF2H 2013/A2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375071" y="4277478"/>
            <a:ext cx="2698173" cy="6427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</a:t>
            </a:r>
            <a:r>
              <a:rPr lang="fr-FR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destruction microbienne avant incision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76303" y="4277478"/>
            <a:ext cx="2636108" cy="6405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ATS alcoolique </a:t>
            </a:r>
          </a:p>
          <a:p>
            <a:pPr algn="ctr"/>
            <a:r>
              <a:rPr lang="fr-FR" dirty="0">
                <a:solidFill>
                  <a:srgbClr val="0070C0"/>
                </a:solidFill>
              </a:rPr>
              <a:t>si incision peau saine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955C998-4676-492E-B405-993205607205}"/>
              </a:ext>
            </a:extLst>
          </p:cNvPr>
          <p:cNvSpPr txBox="1"/>
          <p:nvPr/>
        </p:nvSpPr>
        <p:spPr>
          <a:xfrm>
            <a:off x="4752871" y="2167159"/>
            <a:ext cx="53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+/-</a:t>
            </a:r>
          </a:p>
        </p:txBody>
      </p:sp>
    </p:spTree>
    <p:extLst>
      <p:ext uri="{BB962C8B-B14F-4D97-AF65-F5344CB8AC3E}">
        <p14:creationId xmlns:p14="http://schemas.microsoft.com/office/powerpoint/2010/main" val="338813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 animBg="1"/>
      <p:bldP spid="3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235" y="257674"/>
            <a:ext cx="10515600" cy="853636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Conditions générales de mise en œuvre </a:t>
            </a:r>
            <a:endParaRPr lang="en-GB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231959"/>
              </p:ext>
            </p:extLst>
          </p:nvPr>
        </p:nvGraphicFramePr>
        <p:xfrm>
          <a:off x="259448" y="1258066"/>
          <a:ext cx="11266507" cy="511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241">
                  <a:extLst>
                    <a:ext uri="{9D8B030D-6E8A-4147-A177-3AD203B41FA5}">
                      <a16:colId xmlns:a16="http://schemas.microsoft.com/office/drawing/2014/main" val="1913688573"/>
                    </a:ext>
                  </a:extLst>
                </a:gridCol>
                <a:gridCol w="9076266">
                  <a:extLst>
                    <a:ext uri="{9D8B030D-6E8A-4147-A177-3AD203B41FA5}">
                      <a16:colId xmlns:a16="http://schemas.microsoft.com/office/drawing/2014/main" val="17485880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err="1"/>
                        <a:t>Méthode</a:t>
                      </a:r>
                      <a:r>
                        <a:rPr lang="en-GB" dirty="0"/>
                        <a:t> de </a:t>
                      </a:r>
                      <a:r>
                        <a:rPr lang="en-GB" dirty="0" err="1"/>
                        <a:t>recueil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Observation des pratiques </a:t>
                      </a:r>
                      <a:r>
                        <a:rPr lang="fr-FR" sz="1600" b="0" dirty="0"/>
                        <a:t>(de l’arrivée</a:t>
                      </a:r>
                      <a:r>
                        <a:rPr lang="fr-FR" sz="1600" b="0" baseline="0" dirty="0"/>
                        <a:t> du patient au bloc jusqu’à la fin de l’antisepsie ou l’incision)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7768"/>
                  </a:ext>
                </a:extLst>
              </a:tr>
              <a:tr h="692029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Validation du projet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Auprès des instances (CME, CLIN, Conseil de de bloc)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22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Pilotage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du projet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Pilote à désigner et auditeurs à identifier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Formation et suivi des auditeurs pendant la période d’audit (4-8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</a:rPr>
                        <a:t>sem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155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Lieu de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réalisation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Bloc opératoire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Accord des responsables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79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Patients concernés : </a:t>
                      </a:r>
                    </a:p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ADULTES (&gt; 15 ans)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Sélection selon le programme opératoire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Accord à recueillir avant chaque évaluation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525010"/>
                  </a:ext>
                </a:extLst>
              </a:tr>
              <a:tr h="563941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Interventions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Programmées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(hors urgences)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Avec incision sur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peau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saine (hors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muqueuses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ou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peau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baseline="0" dirty="0" err="1">
                          <a:solidFill>
                            <a:schemeClr val="tx1"/>
                          </a:solidFill>
                        </a:rPr>
                        <a:t>lésée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7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Spécialités chirurgicales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Exclues : infantile, traumatologique,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urgences chirurgicales, ophtalmologie, stomatologie et maxillo-faciale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3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Durée évaluation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15 min (jusqu’à 30 min dans certaines spécialités)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36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Nombre d’évaluations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Participation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minimum : 10 observations/bloc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Analyse multi-blocs : viser au moins 30 observations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3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82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35E4A9F-A527-4D4B-8D18-0B65DFD7A0E0}"/>
              </a:ext>
            </a:extLst>
          </p:cNvPr>
          <p:cNvSpPr txBox="1"/>
          <p:nvPr/>
        </p:nvSpPr>
        <p:spPr>
          <a:xfrm>
            <a:off x="381838" y="562707"/>
            <a:ext cx="4088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commune à détersion et 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574DCB0-C696-4BE4-A741-A6116C2F8F42}"/>
              </a:ext>
            </a:extLst>
          </p:cNvPr>
          <p:cNvSpPr txBox="1"/>
          <p:nvPr/>
        </p:nvSpPr>
        <p:spPr>
          <a:xfrm>
            <a:off x="191703" y="2777744"/>
            <a:ext cx="244341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PAGE </a:t>
            </a:r>
            <a:r>
              <a:rPr lang="fr-FR" b="1" dirty="0">
                <a:solidFill>
                  <a:srgbClr val="FFFF00"/>
                </a:solidFill>
              </a:rPr>
              <a:t>1</a:t>
            </a:r>
            <a:r>
              <a:rPr lang="fr-FR" b="1" dirty="0">
                <a:solidFill>
                  <a:schemeClr val="bg1"/>
                </a:solidFill>
              </a:rPr>
              <a:t> DE LA GRILLE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3CCF6528-E5F3-4769-8E40-0CF465052E2D}"/>
              </a:ext>
            </a:extLst>
          </p:cNvPr>
          <p:cNvSpPr/>
          <p:nvPr/>
        </p:nvSpPr>
        <p:spPr>
          <a:xfrm>
            <a:off x="2700348" y="2839563"/>
            <a:ext cx="963711" cy="24569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AC02C0B-9B17-4C5E-BBFC-7489185815FD}"/>
              </a:ext>
            </a:extLst>
          </p:cNvPr>
          <p:cNvSpPr txBox="1"/>
          <p:nvPr/>
        </p:nvSpPr>
        <p:spPr>
          <a:xfrm>
            <a:off x="248144" y="5362114"/>
            <a:ext cx="2422431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PAGE </a:t>
            </a:r>
            <a:r>
              <a:rPr lang="fr-FR" b="1" dirty="0">
                <a:solidFill>
                  <a:srgbClr val="FFFF00"/>
                </a:solidFill>
              </a:rPr>
              <a:t>2</a:t>
            </a:r>
            <a:r>
              <a:rPr lang="fr-FR" b="1" dirty="0">
                <a:solidFill>
                  <a:schemeClr val="bg1"/>
                </a:solidFill>
              </a:rPr>
              <a:t> DE LA GRILLE</a:t>
            </a: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05FE9615-99E6-4EF7-8993-56831745489D}"/>
              </a:ext>
            </a:extLst>
          </p:cNvPr>
          <p:cNvSpPr/>
          <p:nvPr/>
        </p:nvSpPr>
        <p:spPr>
          <a:xfrm>
            <a:off x="2807427" y="5423933"/>
            <a:ext cx="963711" cy="24569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A74B105-57FB-4DF5-945B-30BC5F8EA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490" y="5156851"/>
            <a:ext cx="4985103" cy="897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DC0E4FA-5296-4ADA-A8DD-A0EA99F0BCCD}"/>
              </a:ext>
            </a:extLst>
          </p:cNvPr>
          <p:cNvSpPr txBox="1"/>
          <p:nvPr/>
        </p:nvSpPr>
        <p:spPr>
          <a:xfrm>
            <a:off x="9491652" y="2654370"/>
            <a:ext cx="2582779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Bandeau de description des </a:t>
            </a:r>
            <a:r>
              <a:rPr lang="fr-FR" b="1" dirty="0"/>
              <a:t>conditions d’audit</a:t>
            </a:r>
          </a:p>
          <a:p>
            <a:r>
              <a:rPr lang="fr-FR" sz="1400" dirty="0"/>
              <a:t>(quand, qui, quoi, où, comment)</a:t>
            </a:r>
          </a:p>
        </p:txBody>
      </p:sp>
      <p:sp>
        <p:nvSpPr>
          <p:cNvPr id="14" name="Accolade fermante 13">
            <a:extLst>
              <a:ext uri="{FF2B5EF4-FFF2-40B4-BE49-F238E27FC236}">
                <a16:creationId xmlns:a16="http://schemas.microsoft.com/office/drawing/2014/main" id="{FA1C69F0-7921-4238-BF58-532D736A603D}"/>
              </a:ext>
            </a:extLst>
          </p:cNvPr>
          <p:cNvSpPr/>
          <p:nvPr/>
        </p:nvSpPr>
        <p:spPr>
          <a:xfrm>
            <a:off x="9037644" y="2272781"/>
            <a:ext cx="513347" cy="17485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1A9AFE7E-01F5-4D0F-BE64-01DB25BB2D87}"/>
              </a:ext>
            </a:extLst>
          </p:cNvPr>
          <p:cNvSpPr/>
          <p:nvPr/>
        </p:nvSpPr>
        <p:spPr>
          <a:xfrm>
            <a:off x="8961593" y="5106295"/>
            <a:ext cx="332725" cy="9987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0A8B1A3-5174-40DF-BC65-00B7EB64556A}"/>
              </a:ext>
            </a:extLst>
          </p:cNvPr>
          <p:cNvSpPr txBox="1"/>
          <p:nvPr/>
        </p:nvSpPr>
        <p:spPr>
          <a:xfrm>
            <a:off x="9384630" y="5274825"/>
            <a:ext cx="258277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Partie « </a:t>
            </a:r>
            <a:r>
              <a:rPr lang="fr-FR" b="1" dirty="0"/>
              <a:t>Traçabilité</a:t>
            </a:r>
          </a:p>
          <a:p>
            <a:r>
              <a:rPr lang="fr-FR" dirty="0"/>
              <a:t>de la PCO au bloc »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8314A1C4-AF41-4819-874B-650E6FAC7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490" y="1643747"/>
            <a:ext cx="4985103" cy="2547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8794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52A082D-350E-42B8-A0FA-FD4BF8FCE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296" y="185677"/>
            <a:ext cx="6079934" cy="6373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46E521E-0583-B0F0-7BEF-4403EBBF3725}"/>
              </a:ext>
            </a:extLst>
          </p:cNvPr>
          <p:cNvSpPr txBox="1"/>
          <p:nvPr/>
        </p:nvSpPr>
        <p:spPr>
          <a:xfrm>
            <a:off x="381838" y="562707"/>
            <a:ext cx="3370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spécifique à l’antisepsie</a:t>
            </a:r>
            <a:endParaRPr lang="fr-FR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03CE2DA-9213-B3E4-F279-9D6EF29AF044}"/>
              </a:ext>
            </a:extLst>
          </p:cNvPr>
          <p:cNvSpPr/>
          <p:nvPr/>
        </p:nvSpPr>
        <p:spPr>
          <a:xfrm>
            <a:off x="5627077" y="2240782"/>
            <a:ext cx="1708220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5E74979-4FA9-CBDB-52C7-8F056D653F06}"/>
              </a:ext>
            </a:extLst>
          </p:cNvPr>
          <p:cNvSpPr/>
          <p:nvPr/>
        </p:nvSpPr>
        <p:spPr>
          <a:xfrm>
            <a:off x="7475974" y="2240782"/>
            <a:ext cx="1708220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F04C7A4-A6F3-1D7E-0A6D-D7DCB28BA943}"/>
              </a:ext>
            </a:extLst>
          </p:cNvPr>
          <p:cNvSpPr txBox="1"/>
          <p:nvPr/>
        </p:nvSpPr>
        <p:spPr>
          <a:xfrm>
            <a:off x="357051" y="1450611"/>
            <a:ext cx="2509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Nombre d’applications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ou 2</a:t>
            </a:r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BB3B1C34-170D-F0CD-57AB-5DDEF3849E0E}"/>
              </a:ext>
            </a:extLst>
          </p:cNvPr>
          <p:cNvSpPr/>
          <p:nvPr/>
        </p:nvSpPr>
        <p:spPr>
          <a:xfrm>
            <a:off x="2864326" y="1542030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6E41AFB-3CE4-48D9-1B40-62FB2AFDB188}"/>
              </a:ext>
            </a:extLst>
          </p:cNvPr>
          <p:cNvSpPr txBox="1"/>
          <p:nvPr/>
        </p:nvSpPr>
        <p:spPr>
          <a:xfrm>
            <a:off x="959754" y="2386483"/>
            <a:ext cx="2663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Catégorie professionnelle </a:t>
            </a:r>
          </a:p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habillage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</a:t>
            </a:r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176F9D36-3173-5E83-8A54-93363D0019B1}"/>
              </a:ext>
            </a:extLst>
          </p:cNvPr>
          <p:cNvSpPr/>
          <p:nvPr/>
        </p:nvSpPr>
        <p:spPr>
          <a:xfrm>
            <a:off x="2864326" y="2746714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74B3E59-B400-FE79-AA39-A7D282C8E3F7}"/>
              </a:ext>
            </a:extLst>
          </p:cNvPr>
          <p:cNvSpPr txBox="1"/>
          <p:nvPr/>
        </p:nvSpPr>
        <p:spPr>
          <a:xfrm>
            <a:off x="832794" y="3918018"/>
            <a:ext cx="220938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 d’application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Méthode : plus détaillée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Nouveautés :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Technique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Port de gants</a:t>
            </a:r>
          </a:p>
        </p:txBody>
      </p:sp>
      <p:sp>
        <p:nvSpPr>
          <p:cNvPr id="19" name="Accolade ouvrante 18">
            <a:extLst>
              <a:ext uri="{FF2B5EF4-FFF2-40B4-BE49-F238E27FC236}">
                <a16:creationId xmlns:a16="http://schemas.microsoft.com/office/drawing/2014/main" id="{13239963-6BAF-030F-E58D-BE4B2F05399C}"/>
              </a:ext>
            </a:extLst>
          </p:cNvPr>
          <p:cNvSpPr/>
          <p:nvPr/>
        </p:nvSpPr>
        <p:spPr>
          <a:xfrm>
            <a:off x="3117135" y="3825187"/>
            <a:ext cx="342478" cy="171145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51438E18-8A19-276A-F7AF-F58E440EE47E}"/>
              </a:ext>
            </a:extLst>
          </p:cNvPr>
          <p:cNvCxnSpPr/>
          <p:nvPr/>
        </p:nvCxnSpPr>
        <p:spPr>
          <a:xfrm flipH="1">
            <a:off x="10200810" y="2532184"/>
            <a:ext cx="75189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B97F932F-168E-E28B-0798-AE31FC6CDC86}"/>
              </a:ext>
            </a:extLst>
          </p:cNvPr>
          <p:cNvCxnSpPr/>
          <p:nvPr/>
        </p:nvCxnSpPr>
        <p:spPr>
          <a:xfrm flipH="1">
            <a:off x="10200810" y="6442668"/>
            <a:ext cx="75189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0EBF8892-43F8-90C3-661E-516E8BD59597}"/>
              </a:ext>
            </a:extLst>
          </p:cNvPr>
          <p:cNvCxnSpPr/>
          <p:nvPr/>
        </p:nvCxnSpPr>
        <p:spPr>
          <a:xfrm>
            <a:off x="10952703" y="2532184"/>
            <a:ext cx="0" cy="39104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0582153A-5553-68AF-430D-7793AB452CA7}"/>
              </a:ext>
            </a:extLst>
          </p:cNvPr>
          <p:cNvSpPr txBox="1"/>
          <p:nvPr/>
        </p:nvSpPr>
        <p:spPr>
          <a:xfrm>
            <a:off x="10013293" y="3577051"/>
            <a:ext cx="2055884" cy="20928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Délais évalués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ATS-incision </a:t>
            </a:r>
          </a:p>
          <a:p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(application unique)</a:t>
            </a:r>
          </a:p>
          <a:p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Entre : </a:t>
            </a:r>
          </a:p>
          <a:p>
            <a:pPr marL="285750" indent="-285750">
              <a:buFontTx/>
              <a:buChar char="-"/>
            </a:pPr>
            <a:r>
              <a:rPr lang="fr-F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 et 2</a:t>
            </a:r>
          </a:p>
          <a:p>
            <a:pPr marL="285750" indent="-285750">
              <a:buFontTx/>
              <a:buChar char="-"/>
            </a:pPr>
            <a:r>
              <a:rPr lang="fr-F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et incision </a:t>
            </a:r>
          </a:p>
          <a:p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(double application)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831033" y="5860075"/>
            <a:ext cx="108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Séchage :</a:t>
            </a:r>
            <a:endParaRPr lang="en-GB" b="1" dirty="0"/>
          </a:p>
        </p:txBody>
      </p:sp>
      <p:sp>
        <p:nvSpPr>
          <p:cNvPr id="20" name="Flèche : droite 16">
            <a:extLst>
              <a:ext uri="{FF2B5EF4-FFF2-40B4-BE49-F238E27FC236}">
                <a16:creationId xmlns:a16="http://schemas.microsoft.com/office/drawing/2014/main" id="{176F9D36-3173-5E83-8A54-93363D0019B1}"/>
              </a:ext>
            </a:extLst>
          </p:cNvPr>
          <p:cNvSpPr/>
          <p:nvPr/>
        </p:nvSpPr>
        <p:spPr>
          <a:xfrm>
            <a:off x="2959749" y="5924161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05083" y="3183028"/>
            <a:ext cx="1507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Produit ATS : </a:t>
            </a:r>
          </a:p>
          <a:p>
            <a:r>
              <a:rPr lang="fr-FR" sz="1400" dirty="0"/>
              <a:t>type et coloration</a:t>
            </a:r>
            <a:endParaRPr lang="en-GB" sz="1400" dirty="0"/>
          </a:p>
        </p:txBody>
      </p:sp>
      <p:sp>
        <p:nvSpPr>
          <p:cNvPr id="26" name="Flèche : droite 16">
            <a:extLst>
              <a:ext uri="{FF2B5EF4-FFF2-40B4-BE49-F238E27FC236}">
                <a16:creationId xmlns:a16="http://schemas.microsoft.com/office/drawing/2014/main" id="{176F9D36-3173-5E83-8A54-93363D0019B1}"/>
              </a:ext>
            </a:extLst>
          </p:cNvPr>
          <p:cNvSpPr/>
          <p:nvPr/>
        </p:nvSpPr>
        <p:spPr>
          <a:xfrm>
            <a:off x="2861477" y="3285950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0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84D83F2-FE4F-9E6A-CA01-F610BEB74AA0}"/>
              </a:ext>
            </a:extLst>
          </p:cNvPr>
          <p:cNvSpPr txBox="1"/>
          <p:nvPr/>
        </p:nvSpPr>
        <p:spPr>
          <a:xfrm>
            <a:off x="381838" y="562707"/>
            <a:ext cx="1003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 particuliers 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 » 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(1/2)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Guide de remplissage à destination des auditeurs)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FFFEB79-F145-7520-CE5B-F309C20F9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840" y="2017261"/>
            <a:ext cx="9856298" cy="1640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253FCD5-4B31-B22C-6F5A-847CA6AFC8C9}"/>
              </a:ext>
            </a:extLst>
          </p:cNvPr>
          <p:cNvSpPr/>
          <p:nvPr/>
        </p:nvSpPr>
        <p:spPr>
          <a:xfrm>
            <a:off x="6971418" y="2646511"/>
            <a:ext cx="3357720" cy="62299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4F4F87C-F92D-9095-E459-A4A4EBABB3A4}"/>
              </a:ext>
            </a:extLst>
          </p:cNvPr>
          <p:cNvSpPr txBox="1"/>
          <p:nvPr/>
        </p:nvSpPr>
        <p:spPr>
          <a:xfrm>
            <a:off x="8292236" y="3772659"/>
            <a:ext cx="375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sz="16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application : pas d’AS proposé 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placer dans « autre » le cas échéant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76675D7B-8B1A-C5B9-AD76-B606CBA594B1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9940166" y="3260193"/>
            <a:ext cx="230222" cy="5124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Image 19">
            <a:extLst>
              <a:ext uri="{FF2B5EF4-FFF2-40B4-BE49-F238E27FC236}">
                <a16:creationId xmlns:a16="http://schemas.microsoft.com/office/drawing/2014/main" id="{3FD432F4-FD8D-576B-44AB-AB2C2B0B3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07" y="4745563"/>
            <a:ext cx="9725800" cy="361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0FDC44E9-A944-DE9A-8F32-DBA56FEB7C45}"/>
              </a:ext>
            </a:extLst>
          </p:cNvPr>
          <p:cNvSpPr txBox="1"/>
          <p:nvPr/>
        </p:nvSpPr>
        <p:spPr>
          <a:xfrm>
            <a:off x="3799306" y="5325073"/>
            <a:ext cx="7659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exemples : application en « étoile » ou mélange de techniques, technique non identifiable  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682670E1-6B2B-FBB6-C4F7-2455A5CEEDE3}"/>
              </a:ext>
            </a:extLst>
          </p:cNvPr>
          <p:cNvSpPr/>
          <p:nvPr/>
        </p:nvSpPr>
        <p:spPr>
          <a:xfrm>
            <a:off x="5939143" y="4759629"/>
            <a:ext cx="904351" cy="32734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7F42AF91-DD2D-46D6-E16C-85F4F8558B9E}"/>
              </a:ext>
            </a:extLst>
          </p:cNvPr>
          <p:cNvSpPr/>
          <p:nvPr/>
        </p:nvSpPr>
        <p:spPr>
          <a:xfrm>
            <a:off x="9035814" y="4759629"/>
            <a:ext cx="904351" cy="32734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52FFC85C-7A5B-A700-7E08-DEA74A552033}"/>
              </a:ext>
            </a:extLst>
          </p:cNvPr>
          <p:cNvCxnSpPr>
            <a:endCxn id="26" idx="4"/>
          </p:cNvCxnSpPr>
          <p:nvPr/>
        </p:nvCxnSpPr>
        <p:spPr>
          <a:xfrm flipH="1" flipV="1">
            <a:off x="6471705" y="5101042"/>
            <a:ext cx="221064" cy="245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D6734CE3-42EF-82DA-CC4B-E7254D0E6A1D}"/>
              </a:ext>
            </a:extLst>
          </p:cNvPr>
          <p:cNvCxnSpPr/>
          <p:nvPr/>
        </p:nvCxnSpPr>
        <p:spPr>
          <a:xfrm flipV="1">
            <a:off x="9035814" y="5101042"/>
            <a:ext cx="319768" cy="245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72840" y="1598141"/>
            <a:ext cx="583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Différence d’évaluation entre application 1 </a:t>
            </a:r>
            <a:r>
              <a:rPr lang="fr-FR" b="1" dirty="0" smtClean="0">
                <a:solidFill>
                  <a:srgbClr val="7030A0"/>
                </a:solidFill>
              </a:rPr>
              <a:t>et application </a:t>
            </a:r>
            <a:r>
              <a:rPr lang="fr-FR" b="1" dirty="0">
                <a:solidFill>
                  <a:srgbClr val="7030A0"/>
                </a:solidFill>
              </a:rPr>
              <a:t>2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55707" y="4305278"/>
            <a:ext cx="1102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Précision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657599" y="3052694"/>
            <a:ext cx="1762897" cy="21681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1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99D7B2-6325-7CE0-8031-CE1A0D4E0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5C1FFBD-C91E-47F5-2E4F-773D3A3238E3}"/>
              </a:ext>
            </a:extLst>
          </p:cNvPr>
          <p:cNvSpPr txBox="1"/>
          <p:nvPr/>
        </p:nvSpPr>
        <p:spPr>
          <a:xfrm>
            <a:off x="381838" y="562707"/>
            <a:ext cx="1003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 particuliers 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Antisepsie » (2/2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Guide de remplissage à destination des auditeurs)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2E9E392-32D6-B8CF-16BB-FAC2F58FD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03" y="1336482"/>
            <a:ext cx="10454997" cy="1905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66DA10D-DC0A-18CE-F05D-E2D72B2E99AD}"/>
              </a:ext>
            </a:extLst>
          </p:cNvPr>
          <p:cNvSpPr txBox="1"/>
          <p:nvPr/>
        </p:nvSpPr>
        <p:spPr>
          <a:xfrm>
            <a:off x="2449938" y="3387724"/>
            <a:ext cx="9047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 : versement direct du flacon sur la peau  (pratique à risque de coulures et macération – à identifier)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5F33B166-70BA-F6DF-0F95-288A3FEB1895}"/>
              </a:ext>
            </a:extLst>
          </p:cNvPr>
          <p:cNvCxnSpPr>
            <a:cxnSpLocks/>
          </p:cNvCxnSpPr>
          <p:nvPr/>
        </p:nvCxnSpPr>
        <p:spPr>
          <a:xfrm flipV="1">
            <a:off x="3312608" y="2481943"/>
            <a:ext cx="746926" cy="867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D505ED3E-4010-55DE-C9A6-C0EC2D9A10F4}"/>
              </a:ext>
            </a:extLst>
          </p:cNvPr>
          <p:cNvSpPr txBox="1"/>
          <p:nvPr/>
        </p:nvSpPr>
        <p:spPr>
          <a:xfrm>
            <a:off x="478181" y="3828649"/>
            <a:ext cx="9779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Remarque : la « méthode d’application » est présentée dans le rapport en croisement avec le « port de gants »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 l’interprétation se fait sur l’ensemble de ces deux critères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0B661EA-C850-9ED7-2CDA-163E32460AFE}"/>
              </a:ext>
            </a:extLst>
          </p:cNvPr>
          <p:cNvSpPr/>
          <p:nvPr/>
        </p:nvSpPr>
        <p:spPr>
          <a:xfrm>
            <a:off x="3692769" y="2335766"/>
            <a:ext cx="1708220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C627B5A-0E9A-9EFE-759B-4D0EE3484660}"/>
              </a:ext>
            </a:extLst>
          </p:cNvPr>
          <p:cNvSpPr/>
          <p:nvPr/>
        </p:nvSpPr>
        <p:spPr>
          <a:xfrm>
            <a:off x="7182586" y="2340869"/>
            <a:ext cx="1708220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1AC091FA-A543-4113-26CB-7EE4E7E92EE7}"/>
              </a:ext>
            </a:extLst>
          </p:cNvPr>
          <p:cNvCxnSpPr/>
          <p:nvPr/>
        </p:nvCxnSpPr>
        <p:spPr>
          <a:xfrm flipV="1">
            <a:off x="6792686" y="2627168"/>
            <a:ext cx="663191" cy="7497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Image 21">
            <a:extLst>
              <a:ext uri="{FF2B5EF4-FFF2-40B4-BE49-F238E27FC236}">
                <a16:creationId xmlns:a16="http://schemas.microsoft.com/office/drawing/2014/main" id="{EBD2F9F0-84C8-882C-ABD9-9DB3487ED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81" y="4640114"/>
            <a:ext cx="10454997" cy="15704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E0B661EA-C850-9ED7-2CDA-163E32460AFE}"/>
              </a:ext>
            </a:extLst>
          </p:cNvPr>
          <p:cNvSpPr/>
          <p:nvPr/>
        </p:nvSpPr>
        <p:spPr>
          <a:xfrm>
            <a:off x="933094" y="5858409"/>
            <a:ext cx="2946928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E0B661EA-C850-9ED7-2CDA-163E32460AFE}"/>
              </a:ext>
            </a:extLst>
          </p:cNvPr>
          <p:cNvSpPr/>
          <p:nvPr/>
        </p:nvSpPr>
        <p:spPr>
          <a:xfrm>
            <a:off x="933094" y="5279659"/>
            <a:ext cx="2823360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02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4F191BB-C3B2-555A-824F-FA168704B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518" y="128464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L’évaluation en pratique </a:t>
            </a:r>
            <a:r>
              <a:rPr lang="fr-FR" sz="3200" dirty="0" smtClean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sz="3200" dirty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fr-FR" sz="3200" dirty="0" smtClean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situations</a:t>
            </a:r>
            <a:endParaRPr lang="fr-FR" sz="3200" dirty="0">
              <a:solidFill>
                <a:srgbClr val="7030A0"/>
              </a:solidFill>
              <a:latin typeface="Britannic Bold" panose="020B09030607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499D13-43C3-5435-B578-59D8116ECF30}"/>
              </a:ext>
            </a:extLst>
          </p:cNvPr>
          <p:cNvSpPr/>
          <p:nvPr/>
        </p:nvSpPr>
        <p:spPr>
          <a:xfrm>
            <a:off x="8645529" y="1425931"/>
            <a:ext cx="2069961" cy="13255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 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unique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6424C5-EA09-49D7-DBCC-096C763D4D08}"/>
              </a:ext>
            </a:extLst>
          </p:cNvPr>
          <p:cNvSpPr/>
          <p:nvPr/>
        </p:nvSpPr>
        <p:spPr>
          <a:xfrm>
            <a:off x="571353" y="1425931"/>
            <a:ext cx="2069961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antisepsie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33A54A9-6411-D5EC-76F0-1508FC523644}"/>
              </a:ext>
            </a:extLst>
          </p:cNvPr>
          <p:cNvSpPr/>
          <p:nvPr/>
        </p:nvSpPr>
        <p:spPr>
          <a:xfrm>
            <a:off x="2641314" y="1425931"/>
            <a:ext cx="2069961" cy="13255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antisepsie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6951AC2-600A-011F-499D-B565A45FF005}"/>
              </a:ext>
            </a:extLst>
          </p:cNvPr>
          <p:cNvSpPr txBox="1"/>
          <p:nvPr/>
        </p:nvSpPr>
        <p:spPr>
          <a:xfrm>
            <a:off x="7322791" y="190404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17%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B3B44C3-A654-88EA-A06C-7E0E34FED160}"/>
              </a:ext>
            </a:extLst>
          </p:cNvPr>
          <p:cNvSpPr txBox="1"/>
          <p:nvPr/>
        </p:nvSpPr>
        <p:spPr>
          <a:xfrm>
            <a:off x="5125323" y="190404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83%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43A84E1-6B25-3B70-2573-9565429FB9C3}"/>
              </a:ext>
            </a:extLst>
          </p:cNvPr>
          <p:cNvSpPr txBox="1"/>
          <p:nvPr/>
        </p:nvSpPr>
        <p:spPr>
          <a:xfrm>
            <a:off x="5327010" y="1719380"/>
            <a:ext cx="2319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 : 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enquête 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PCO-DCF »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602" y="2924850"/>
            <a:ext cx="3015934" cy="3312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716" y="2924850"/>
            <a:ext cx="4643545" cy="3382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45CBED1-DA5C-4D90-8225-C50F521A536E}"/>
              </a:ext>
            </a:extLst>
          </p:cNvPr>
          <p:cNvSpPr txBox="1"/>
          <p:nvPr/>
        </p:nvSpPr>
        <p:spPr>
          <a:xfrm>
            <a:off x="4900618" y="1223195"/>
            <a:ext cx="1128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u="sng" dirty="0"/>
              <a:t>Double </a:t>
            </a:r>
          </a:p>
          <a:p>
            <a:pPr algn="ctr"/>
            <a:r>
              <a:rPr lang="fr-FR" u="sng" dirty="0"/>
              <a:t>antisepsie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38E4C5A-6A43-480E-928D-807039D4FB89}"/>
              </a:ext>
            </a:extLst>
          </p:cNvPr>
          <p:cNvSpPr txBox="1"/>
          <p:nvPr/>
        </p:nvSpPr>
        <p:spPr>
          <a:xfrm>
            <a:off x="7037621" y="1223195"/>
            <a:ext cx="1128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u="sng" dirty="0"/>
              <a:t>Simple</a:t>
            </a:r>
          </a:p>
          <a:p>
            <a:pPr algn="ctr"/>
            <a:r>
              <a:rPr lang="fr-FR" u="sng" dirty="0"/>
              <a:t>antisepsie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4CCBE9C-B160-4948-BB38-1DBAF24A456C}"/>
              </a:ext>
            </a:extLst>
          </p:cNvPr>
          <p:cNvSpPr/>
          <p:nvPr/>
        </p:nvSpPr>
        <p:spPr>
          <a:xfrm>
            <a:off x="5961208" y="1719380"/>
            <a:ext cx="1073501" cy="8293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096003" y="5708673"/>
            <a:ext cx="1604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2 colonnes </a:t>
            </a:r>
          </a:p>
          <a:p>
            <a:r>
              <a:rPr lang="fr-FR" i="1" dirty="0" smtClean="0"/>
              <a:t>à remplir</a:t>
            </a:r>
            <a:endParaRPr lang="en-GB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497958" y="5708673"/>
            <a:ext cx="1604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1</a:t>
            </a:r>
            <a:r>
              <a:rPr lang="fr-FR" i="1" dirty="0" smtClean="0"/>
              <a:t> colonne </a:t>
            </a:r>
          </a:p>
          <a:p>
            <a:pPr algn="r"/>
            <a:r>
              <a:rPr lang="fr-FR" i="1" dirty="0" smtClean="0"/>
              <a:t>à remplir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3189295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887</Words>
  <Application>Microsoft Office PowerPoint</Application>
  <PresentationFormat>Grand écran</PresentationFormat>
  <Paragraphs>177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Britannic Bold</vt:lpstr>
      <vt:lpstr>Calibri</vt:lpstr>
      <vt:lpstr>Calibri Light</vt:lpstr>
      <vt:lpstr>Times New Roman</vt:lpstr>
      <vt:lpstr>Wingdings</vt:lpstr>
      <vt:lpstr>Thème Office</vt:lpstr>
      <vt:lpstr>Quick-audit PCO « Antisepsie » Formation des auditeurs</vt:lpstr>
      <vt:lpstr>Présentation PowerPoint</vt:lpstr>
      <vt:lpstr>Antisepsie – Rappel des recommandations</vt:lpstr>
      <vt:lpstr>Conditions générales de mise en œuvre </vt:lpstr>
      <vt:lpstr>Présentation PowerPoint</vt:lpstr>
      <vt:lpstr>Présentation PowerPoint</vt:lpstr>
      <vt:lpstr>Présentation PowerPoint</vt:lpstr>
      <vt:lpstr>Présentation PowerPoint</vt:lpstr>
      <vt:lpstr>L’évaluation en pratique : 2 situations</vt:lpstr>
      <vt:lpstr>Outil informatique : sous format Excel®</vt:lpstr>
      <vt:lpstr>Présentation PowerPoint</vt:lpstr>
      <vt:lpstr>Masque de saisie : commun à détersion et antisepsie</vt:lpstr>
      <vt:lpstr>Rapport automatisé : spécifique à l’antisepsie</vt:lpstr>
      <vt:lpstr>Diaporama automatisé : spécifique à l’antisepsie</vt:lpstr>
      <vt:lpstr>Ou trouver les outils ? sur le site du CPias IDF https://www.cpias-ile-de-france.fr/spicmi/prevention/quick-audit-pco.php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outil modulaire et modulable, clé en mains</dc:title>
  <dc:creator>VERJAT TRANNOY Delphine</dc:creator>
  <cp:lastModifiedBy>VERJAT TRANNOY Delphine</cp:lastModifiedBy>
  <cp:revision>105</cp:revision>
  <cp:lastPrinted>2024-10-18T09:33:06Z</cp:lastPrinted>
  <dcterms:created xsi:type="dcterms:W3CDTF">2024-10-10T11:12:41Z</dcterms:created>
  <dcterms:modified xsi:type="dcterms:W3CDTF">2024-10-18T12:41:27Z</dcterms:modified>
</cp:coreProperties>
</file>