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17"/>
  </p:handoutMasterIdLst>
  <p:sldIdLst>
    <p:sldId id="269" r:id="rId2"/>
    <p:sldId id="270" r:id="rId3"/>
    <p:sldId id="293" r:id="rId4"/>
    <p:sldId id="271" r:id="rId5"/>
    <p:sldId id="304" r:id="rId6"/>
    <p:sldId id="295" r:id="rId7"/>
    <p:sldId id="296" r:id="rId8"/>
    <p:sldId id="297" r:id="rId9"/>
    <p:sldId id="298" r:id="rId10"/>
    <p:sldId id="258" r:id="rId11"/>
    <p:sldId id="264" r:id="rId12"/>
    <p:sldId id="265" r:id="rId13"/>
    <p:sldId id="266" r:id="rId14"/>
    <p:sldId id="268" r:id="rId15"/>
    <p:sldId id="300" r:id="rId16"/>
  </p:sldIdLst>
  <p:sldSz cx="12192000" cy="6858000"/>
  <p:notesSz cx="6799263" cy="9929813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CCD7"/>
    <a:srgbClr val="DAD9DF"/>
    <a:srgbClr val="CCCCD3"/>
    <a:srgbClr val="CFCFD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3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51275" y="0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0388E0-5A4E-4D6B-8D92-E24F5463BA70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51275" y="9431338"/>
            <a:ext cx="2946400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186C018-B3B0-42EC-8765-494553A986DE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9726096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Modifier le style des sous-titres du masque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9553217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021421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652875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43709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25494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473683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380822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063178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46374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9702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388191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en-GB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en-GB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29743C-03A4-4171-AD10-A570C2057997}" type="datetimeFigureOut">
              <a:rPr lang="en-GB" smtClean="0"/>
              <a:t>18/10/2024</a:t>
            </a:fld>
            <a:endParaRPr lang="en-GB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F8984A-73B9-4CEB-9DC2-6601FB5552D3}" type="slidenum">
              <a:rPr lang="en-GB" smtClean="0"/>
              <a:t>‹N°›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017839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mailto:spicmi.contact@aphp.fr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cpias-ile-de-france.fr/spicmi/prevention/quick-audit-pco.php" TargetMode="External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1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43732E6-4E0E-B449-F7F2-3EB1D867C53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1961" y="1027506"/>
            <a:ext cx="11286197" cy="2627275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Quick-audit PCO « Antisepsie »</a:t>
            </a:r>
            <a:br>
              <a:rPr lang="fr-FR" sz="4800" dirty="0">
                <a:solidFill>
                  <a:srgbClr val="7030A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lang="fr-FR" sz="4400" dirty="0">
                <a:solidFill>
                  <a:srgbClr val="0070C0"/>
                </a:solidFill>
                <a:effectLst/>
                <a:latin typeface="Britannic Bold" panose="020B0903060703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Formation des auditeurs</a:t>
            </a:r>
            <a:endParaRPr lang="en-US" sz="5400" dirty="0">
              <a:ln w="22225">
                <a:solidFill>
                  <a:schemeClr val="tx1"/>
                </a:solidFill>
                <a:miter lim="800000"/>
              </a:ln>
              <a:solidFill>
                <a:srgbClr val="0070C0"/>
              </a:solidFill>
              <a:latin typeface="+mn-lt"/>
            </a:endParaRP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84907402-4DF9-40A3-C4F3-D59C2A9187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40080" y="4631160"/>
            <a:ext cx="7787228" cy="1906799"/>
          </a:xfrm>
        </p:spPr>
        <p:txBody>
          <a:bodyPr vert="horz" lIns="91440" tIns="45720" rIns="91440" bIns="45720" rtlCol="0">
            <a:normAutofit/>
          </a:bodyPr>
          <a:lstStyle/>
          <a:p>
            <a:pPr algn="l"/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Equipe</a:t>
            </a:r>
            <a:r>
              <a:rPr lang="en-US" sz="1500" b="1" dirty="0">
                <a:latin typeface="Calibri" panose="020F0502020204030204" pitchFamily="34" charset="0"/>
                <a:cs typeface="Calibri" panose="020F0502020204030204" pitchFamily="34" charset="0"/>
              </a:rPr>
              <a:t> Spicmi – volet </a:t>
            </a:r>
            <a:r>
              <a:rPr lang="en-US" sz="1500" b="1" dirty="0" err="1">
                <a:latin typeface="Calibri" panose="020F0502020204030204" pitchFamily="34" charset="0"/>
                <a:cs typeface="Calibri" panose="020F0502020204030204" pitchFamily="34" charset="0"/>
              </a:rPr>
              <a:t>Prévention</a:t>
            </a:r>
            <a:endParaRPr lang="en-US" sz="1500" b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toutes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vos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questions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ou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pour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recevoir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des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informations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sur le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programme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Spicmi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, </a:t>
            </a:r>
          </a:p>
          <a:p>
            <a:pPr algn="l"/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une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seule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en-US" sz="1500" i="1" dirty="0" err="1">
                <a:latin typeface="Calibri" panose="020F0502020204030204" pitchFamily="34" charset="0"/>
                <a:cs typeface="Calibri" panose="020F0502020204030204" pitchFamily="34" charset="0"/>
              </a:rPr>
              <a:t>adresse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 : </a:t>
            </a:r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  <a:hlinkClick r:id="rId2"/>
              </a:rPr>
              <a:t>spicmi.contact@aphp.fr</a:t>
            </a:r>
            <a:endParaRPr lang="en-US" sz="1500" i="1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algn="l"/>
            <a:r>
              <a:rPr lang="en-US" sz="1500" i="1" dirty="0">
                <a:latin typeface="Calibri" panose="020F0502020204030204" pitchFamily="34" charset="0"/>
                <a:cs typeface="Calibri" panose="020F0502020204030204" pitchFamily="34" charset="0"/>
              </a:rPr>
              <a:t>		</a:t>
            </a:r>
            <a:endParaRPr lang="en-US" sz="1500" i="1" dirty="0"/>
          </a:p>
        </p:txBody>
      </p:sp>
      <p:sp>
        <p:nvSpPr>
          <p:cNvPr id="4" name="ZoneTexte 3"/>
          <p:cNvSpPr txBox="1"/>
          <p:nvPr/>
        </p:nvSpPr>
        <p:spPr>
          <a:xfrm>
            <a:off x="203200" y="235742"/>
            <a:ext cx="34075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fr-FR" sz="2800" dirty="0">
                <a:solidFill>
                  <a:srgbClr val="7030A0"/>
                </a:solidFill>
                <a:latin typeface="Britannic Bold" panose="020B0903060703020204" pitchFamily="34" charset="0"/>
              </a:rPr>
              <a:t>Programme SPICMI </a:t>
            </a:r>
          </a:p>
        </p:txBody>
      </p:sp>
      <p:pic>
        <p:nvPicPr>
          <p:cNvPr id="9" name="Picture 2" descr="01-cpias-quadri">
            <a:extLst>
              <a:ext uri="{FF2B5EF4-FFF2-40B4-BE49-F238E27FC236}">
                <a16:creationId xmlns:a16="http://schemas.microsoft.com/office/drawing/2014/main" id="{A5548D33-40DC-5906-096F-EDF36107970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73861" y="1238808"/>
            <a:ext cx="1394355" cy="1217554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Image 7"/>
          <p:cNvPicPr/>
          <p:nvPr/>
        </p:nvPicPr>
        <p:blipFill>
          <a:blip r:embed="rId4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587272" y="383207"/>
            <a:ext cx="2377228" cy="911318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46598246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 smtClean="0">
                <a:solidFill>
                  <a:srgbClr val="7030A0"/>
                </a:solidFill>
                <a:latin typeface="Britannic Bold" panose="020B0903060703020204" pitchFamily="34" charset="0"/>
              </a:rPr>
              <a:t>Outil 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informatique : sous format Excel®</a:t>
            </a:r>
            <a:endParaRPr lang="en-GB" sz="3600" dirty="0">
              <a:solidFill>
                <a:srgbClr val="7030A0"/>
              </a:solidFill>
              <a:latin typeface="Britannic Bold" panose="020B0903060703020204" pitchFamily="34" charset="0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b="1" dirty="0">
                <a:solidFill>
                  <a:srgbClr val="0070C0"/>
                </a:solidFill>
              </a:rPr>
              <a:t>Page d’information</a:t>
            </a:r>
            <a:r>
              <a:rPr lang="fr-FR" dirty="0">
                <a:solidFill>
                  <a:srgbClr val="0070C0"/>
                </a:solidFill>
              </a:rPr>
              <a:t> </a:t>
            </a:r>
            <a:r>
              <a:rPr lang="fr-FR" dirty="0"/>
              <a:t>comprenant un champ pour le nom de l’ES </a:t>
            </a: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fr-FR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fr-FR" sz="2200" dirty="0">
                <a:solidFill>
                  <a:srgbClr val="FF0000"/>
                </a:solidFill>
                <a:sym typeface="Wingdings" panose="05000000000000000000" pitchFamily="2" charset="2"/>
              </a:rPr>
              <a:t> </a:t>
            </a:r>
            <a:r>
              <a:rPr lang="fr-FR" sz="2200" dirty="0">
                <a:solidFill>
                  <a:srgbClr val="FF0000"/>
                </a:solidFill>
              </a:rPr>
              <a:t>à remplir pour valorisation de la participation et échange avec </a:t>
            </a:r>
            <a:r>
              <a:rPr lang="fr-FR" sz="2200" dirty="0" err="1">
                <a:solidFill>
                  <a:srgbClr val="FF0000"/>
                </a:solidFill>
              </a:rPr>
              <a:t>Spicmi</a:t>
            </a:r>
            <a:r>
              <a:rPr lang="fr-FR" sz="2200" dirty="0">
                <a:solidFill>
                  <a:srgbClr val="FF0000"/>
                </a:solidFill>
              </a:rPr>
              <a:t> en cas d’anomalie</a:t>
            </a:r>
          </a:p>
          <a:p>
            <a:endParaRPr lang="fr-FR" dirty="0"/>
          </a:p>
          <a:p>
            <a:r>
              <a:rPr lang="en-GB" b="1" dirty="0">
                <a:solidFill>
                  <a:srgbClr val="0070C0"/>
                </a:solidFill>
              </a:rPr>
              <a:t>Onglets </a:t>
            </a:r>
            <a:r>
              <a:rPr lang="en-GB" b="1" dirty="0" err="1">
                <a:solidFill>
                  <a:srgbClr val="0070C0"/>
                </a:solidFill>
              </a:rPr>
              <a:t>distincts</a:t>
            </a:r>
            <a:r>
              <a:rPr lang="en-GB" b="1" dirty="0">
                <a:solidFill>
                  <a:srgbClr val="0070C0"/>
                </a:solidFill>
              </a:rPr>
              <a:t> </a:t>
            </a:r>
            <a:r>
              <a:rPr lang="en-GB" dirty="0"/>
              <a:t>pour</a:t>
            </a:r>
            <a:r>
              <a:rPr lang="en-GB" b="1" dirty="0"/>
              <a:t> </a:t>
            </a:r>
            <a:r>
              <a:rPr lang="en-GB" dirty="0"/>
              <a:t>:</a:t>
            </a:r>
          </a:p>
          <a:p>
            <a:pPr>
              <a:buFontTx/>
              <a:buChar char="-"/>
            </a:pPr>
            <a:r>
              <a:rPr lang="en-GB" dirty="0"/>
              <a:t>la </a:t>
            </a:r>
            <a:r>
              <a:rPr lang="en-GB" b="1" dirty="0" err="1"/>
              <a:t>saisie</a:t>
            </a:r>
            <a:r>
              <a:rPr lang="en-GB" b="1" dirty="0"/>
              <a:t> </a:t>
            </a:r>
            <a:r>
              <a:rPr lang="en-GB" dirty="0"/>
              <a:t>des </a:t>
            </a:r>
            <a:r>
              <a:rPr lang="en-GB" dirty="0" err="1"/>
              <a:t>données</a:t>
            </a:r>
            <a:r>
              <a:rPr lang="en-GB" dirty="0"/>
              <a:t> </a:t>
            </a:r>
            <a:endParaRPr lang="en-GB" dirty="0" smtClean="0"/>
          </a:p>
          <a:p>
            <a:pPr>
              <a:buFontTx/>
              <a:buChar char="-"/>
            </a:pPr>
            <a:r>
              <a:rPr lang="en-GB" dirty="0" err="1" smtClean="0"/>
              <a:t>l’édition</a:t>
            </a:r>
            <a:r>
              <a:rPr lang="en-GB" dirty="0" smtClean="0"/>
              <a:t> </a:t>
            </a:r>
            <a:r>
              <a:rPr lang="en-GB" dirty="0"/>
              <a:t>du </a:t>
            </a:r>
            <a:r>
              <a:rPr lang="en-GB" b="1" dirty="0"/>
              <a:t>rapport </a:t>
            </a:r>
            <a:r>
              <a:rPr lang="en-GB" dirty="0" err="1"/>
              <a:t>automatisé</a:t>
            </a:r>
            <a:r>
              <a:rPr lang="en-GB" dirty="0"/>
              <a:t> sur </a:t>
            </a:r>
            <a:r>
              <a:rPr lang="en-GB" dirty="0" err="1"/>
              <a:t>l’antisepsie</a:t>
            </a:r>
            <a:endParaRPr lang="en-GB" dirty="0"/>
          </a:p>
          <a:p>
            <a:pPr>
              <a:buFontTx/>
              <a:buChar char="-"/>
            </a:pPr>
            <a:r>
              <a:rPr lang="en-GB" dirty="0" err="1"/>
              <a:t>l’édition</a:t>
            </a:r>
            <a:r>
              <a:rPr lang="en-GB" dirty="0"/>
              <a:t> d’un </a:t>
            </a:r>
            <a:r>
              <a:rPr lang="en-GB" b="1" dirty="0" err="1"/>
              <a:t>diaporama</a:t>
            </a:r>
            <a:r>
              <a:rPr lang="en-GB" b="1" dirty="0"/>
              <a:t> </a:t>
            </a:r>
            <a:r>
              <a:rPr lang="en-GB" dirty="0" err="1"/>
              <a:t>automatisé</a:t>
            </a:r>
            <a:r>
              <a:rPr lang="en-GB" b="1" dirty="0"/>
              <a:t> </a:t>
            </a:r>
            <a:r>
              <a:rPr lang="en-GB" dirty="0"/>
              <a:t>sur </a:t>
            </a:r>
            <a:r>
              <a:rPr lang="en-GB" dirty="0" err="1"/>
              <a:t>l’antisepsie</a:t>
            </a:r>
            <a:endParaRPr lang="en-GB" dirty="0"/>
          </a:p>
          <a:p>
            <a:pPr>
              <a:buFontTx/>
              <a:buChar char="-"/>
            </a:pPr>
            <a:endParaRPr lang="en-GB" dirty="0"/>
          </a:p>
          <a:p>
            <a:pPr marL="0" indent="0">
              <a:buNone/>
            </a:pPr>
            <a:endParaRPr lang="en-GB" dirty="0"/>
          </a:p>
          <a:p>
            <a:endParaRPr lang="en-GB" dirty="0"/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8200" y="2187993"/>
            <a:ext cx="6525536" cy="552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22599911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5379307" y="782595"/>
            <a:ext cx="655732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rgbClr val="00B050"/>
                </a:solidFill>
              </a:rPr>
              <a:t>Nom de l’ES </a:t>
            </a:r>
            <a:r>
              <a:rPr lang="fr-FR" dirty="0"/>
              <a:t>à remplir obligatoirement si envoi des données à </a:t>
            </a:r>
            <a:r>
              <a:rPr lang="fr-FR" dirty="0" err="1"/>
              <a:t>Spicmi</a:t>
            </a:r>
            <a:endParaRPr lang="fr-FR" dirty="0"/>
          </a:p>
          <a:p>
            <a:pPr marL="285750" indent="-285750">
              <a:buFontTx/>
              <a:buChar char="-"/>
            </a:pPr>
            <a:r>
              <a:rPr lang="fr-FR" sz="1600" dirty="0"/>
              <a:t>Affichage de participation dans le rapport national (valorisation)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Contact en cas d’anomalie lors de vérification du fichier </a:t>
            </a:r>
          </a:p>
          <a:p>
            <a:pPr marL="285750" indent="-285750">
              <a:buFontTx/>
              <a:buChar char="-"/>
            </a:pPr>
            <a:endParaRPr lang="fr-FR" sz="1400" dirty="0"/>
          </a:p>
          <a:p>
            <a:r>
              <a:rPr lang="fr-FR" b="1" dirty="0">
                <a:solidFill>
                  <a:srgbClr val="00B050"/>
                </a:solidFill>
              </a:rPr>
              <a:t>Saisie des données </a:t>
            </a:r>
            <a:r>
              <a:rPr lang="fr-FR" dirty="0"/>
              <a:t>: mode opératoire 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signification des cases colorées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listes déroulantes</a:t>
            </a:r>
          </a:p>
          <a:p>
            <a:pPr marL="285750" indent="-285750">
              <a:buFontTx/>
              <a:buChar char="-"/>
            </a:pPr>
            <a:r>
              <a:rPr lang="fr-FR" sz="1600" dirty="0"/>
              <a:t>Signalement des incohérences ou données manquantes</a:t>
            </a:r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Impression des rapports et diaporamas  </a:t>
            </a:r>
            <a:r>
              <a:rPr lang="fr-FR" dirty="0"/>
              <a:t>(Excel ou PDF cf. page 2)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Base ES </a:t>
            </a:r>
            <a:r>
              <a:rPr lang="fr-FR" dirty="0"/>
              <a:t>: données brutes pour analyses complémentaires locales</a:t>
            </a:r>
          </a:p>
          <a:p>
            <a:endParaRPr lang="fr-FR" dirty="0"/>
          </a:p>
          <a:p>
            <a:r>
              <a:rPr lang="fr-FR" b="1" dirty="0">
                <a:solidFill>
                  <a:srgbClr val="00B050"/>
                </a:solidFill>
              </a:rPr>
              <a:t>Envoi des données à </a:t>
            </a:r>
            <a:r>
              <a:rPr lang="fr-FR" b="1" dirty="0" err="1">
                <a:solidFill>
                  <a:srgbClr val="00B050"/>
                </a:solidFill>
              </a:rPr>
              <a:t>Spicmi</a:t>
            </a:r>
            <a:r>
              <a:rPr lang="fr-FR" b="1" dirty="0">
                <a:solidFill>
                  <a:srgbClr val="00B050"/>
                </a:solidFill>
              </a:rPr>
              <a:t> </a:t>
            </a:r>
            <a:r>
              <a:rPr lang="fr-FR" dirty="0"/>
              <a:t>permet valorisation et comparaison avec les autres participants :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automatisé multicentrique</a:t>
            </a:r>
          </a:p>
          <a:p>
            <a:pPr marL="285750" indent="-285750">
              <a:buFont typeface="Wingdings" panose="05000000000000000000" pitchFamily="2" charset="2"/>
              <a:buChar char="à"/>
            </a:pPr>
            <a:r>
              <a:rPr lang="fr-FR" sz="1600" dirty="0">
                <a:sym typeface="Wingdings" panose="05000000000000000000" pitchFamily="2" charset="2"/>
              </a:rPr>
              <a:t>rapport national détaillé</a:t>
            </a:r>
            <a:endParaRPr lang="fr-FR" sz="1600" dirty="0"/>
          </a:p>
          <a:p>
            <a:endParaRPr lang="en-GB" sz="1400" dirty="0"/>
          </a:p>
        </p:txBody>
      </p:sp>
      <p:sp>
        <p:nvSpPr>
          <p:cNvPr id="7" name="ZoneTexte 6"/>
          <p:cNvSpPr txBox="1"/>
          <p:nvPr/>
        </p:nvSpPr>
        <p:spPr>
          <a:xfrm>
            <a:off x="5585254" y="271849"/>
            <a:ext cx="63191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Fichier 2024 </a:t>
            </a:r>
            <a:r>
              <a:rPr lang="fr-FR" dirty="0"/>
              <a:t>– </a:t>
            </a:r>
            <a:r>
              <a:rPr lang="fr-FR" sz="1400" dirty="0">
                <a:solidFill>
                  <a:srgbClr val="FF0000"/>
                </a:solidFill>
              </a:rPr>
              <a:t>à utiliser pour des données recueillies jusqu’à fin décembre 2024 </a:t>
            </a:r>
            <a:endParaRPr lang="en-GB" sz="1400" dirty="0">
              <a:solidFill>
                <a:srgbClr val="FF0000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6046573" y="3188043"/>
            <a:ext cx="5156885" cy="749643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Pour vos restitutions orales : </a:t>
            </a:r>
          </a:p>
          <a:p>
            <a:pPr algn="ctr"/>
            <a:r>
              <a:rPr lang="fr-FR" dirty="0"/>
              <a:t>Possible d’utiliser les diaporamas sous format PDF</a:t>
            </a:r>
            <a:endParaRPr lang="en-GB" dirty="0"/>
          </a:p>
        </p:txBody>
      </p:sp>
      <p:sp>
        <p:nvSpPr>
          <p:cNvPr id="23" name="Flèche droite 22"/>
          <p:cNvSpPr/>
          <p:nvPr/>
        </p:nvSpPr>
        <p:spPr>
          <a:xfrm rot="8870301">
            <a:off x="4337468" y="1263631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4" name="Flèche droite 23"/>
          <p:cNvSpPr/>
          <p:nvPr/>
        </p:nvSpPr>
        <p:spPr>
          <a:xfrm rot="10040559">
            <a:off x="4331469" y="197620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5" name="Flèche droite 24"/>
          <p:cNvSpPr/>
          <p:nvPr/>
        </p:nvSpPr>
        <p:spPr>
          <a:xfrm rot="12246578">
            <a:off x="4346597" y="4033910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6" name="Flèche droite 25"/>
          <p:cNvSpPr/>
          <p:nvPr/>
        </p:nvSpPr>
        <p:spPr>
          <a:xfrm rot="11355291">
            <a:off x="4360394" y="4740729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7" name="Flèche droite 26"/>
          <p:cNvSpPr/>
          <p:nvPr/>
        </p:nvSpPr>
        <p:spPr>
          <a:xfrm rot="11070307">
            <a:off x="4373489" y="5283784"/>
            <a:ext cx="1040111" cy="1858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2623" y="1087689"/>
            <a:ext cx="3653738" cy="45527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74649955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Image 9">
            <a:extLst>
              <a:ext uri="{FF2B5EF4-FFF2-40B4-BE49-F238E27FC236}">
                <a16:creationId xmlns:a16="http://schemas.microsoft.com/office/drawing/2014/main" id="{5CABE669-5036-4929-B9D7-51DA12B8BBA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40254" y="1435579"/>
            <a:ext cx="9468331" cy="367828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551935" y="595437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Masque de saisie : commun à détersion et antisepsie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9960907" y="3043326"/>
            <a:ext cx="1890839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Dates</a:t>
            </a:r>
          </a:p>
          <a:p>
            <a:r>
              <a:rPr lang="fr-FR" dirty="0"/>
              <a:t>Menus déroulants</a:t>
            </a:r>
          </a:p>
          <a:p>
            <a:r>
              <a:rPr lang="fr-FR" dirty="0"/>
              <a:t>Texte libre</a:t>
            </a:r>
          </a:p>
          <a:p>
            <a:endParaRPr lang="fr-FR" dirty="0"/>
          </a:p>
        </p:txBody>
      </p:sp>
      <p:sp>
        <p:nvSpPr>
          <p:cNvPr id="6" name="Flèche vers le haut 5"/>
          <p:cNvSpPr/>
          <p:nvPr/>
        </p:nvSpPr>
        <p:spPr>
          <a:xfrm>
            <a:off x="909780" y="5585436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5" name="Image 4">
            <a:extLst>
              <a:ext uri="{FF2B5EF4-FFF2-40B4-BE49-F238E27FC236}">
                <a16:creationId xmlns:a16="http://schemas.microsoft.com/office/drawing/2014/main" id="{507FAED5-D079-4B15-8B2B-B705A9D4B37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3633" y="5196948"/>
            <a:ext cx="7277100" cy="2571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473267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Rapport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l’antisepsie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4114646" y="6000005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" name="ZoneTexte 3"/>
          <p:cNvSpPr txBox="1"/>
          <p:nvPr/>
        </p:nvSpPr>
        <p:spPr>
          <a:xfrm>
            <a:off x="7431176" y="2422358"/>
            <a:ext cx="314746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Majorité de graphiques</a:t>
            </a:r>
          </a:p>
          <a:p>
            <a:pPr marL="285750" indent="-285750">
              <a:buFontTx/>
              <a:buChar char="-"/>
            </a:pPr>
            <a:endParaRPr lang="en-GB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962078A6-D60C-48DA-B755-35666FD8D5D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8568" y="5637212"/>
            <a:ext cx="7267575" cy="257175"/>
          </a:xfrm>
          <a:prstGeom prst="rect">
            <a:avLst/>
          </a:prstGeom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E36F155C-D888-40B1-8E35-4E20F69B74E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78568" y="1097773"/>
            <a:ext cx="5509178" cy="432311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5276344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/>
          <p:cNvSpPr>
            <a:spLocks noGrp="1"/>
          </p:cNvSpPr>
          <p:nvPr>
            <p:ph type="title"/>
          </p:nvPr>
        </p:nvSpPr>
        <p:spPr>
          <a:xfrm>
            <a:off x="838200" y="365126"/>
            <a:ext cx="11024286" cy="516324"/>
          </a:xfrm>
        </p:spPr>
        <p:txBody>
          <a:bodyPr>
            <a:normAutofit fontScale="90000"/>
          </a:bodyPr>
          <a:lstStyle/>
          <a:p>
            <a:r>
              <a:rPr lang="fr-FR" sz="3600" b="1" dirty="0">
                <a:solidFill>
                  <a:srgbClr val="7030A0"/>
                </a:solidFill>
                <a:latin typeface="Britannic Bold" panose="020B0903060703020204" pitchFamily="34" charset="0"/>
              </a:rPr>
              <a:t>Diaporama</a:t>
            </a:r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 automatisé : spécifique à l’antisepsie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sp>
        <p:nvSpPr>
          <p:cNvPr id="7" name="Flèche vers le haut 6"/>
          <p:cNvSpPr/>
          <p:nvPr/>
        </p:nvSpPr>
        <p:spPr>
          <a:xfrm>
            <a:off x="10073156" y="6071139"/>
            <a:ext cx="395417" cy="492869"/>
          </a:xfrm>
          <a:prstGeom prst="up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8" name="ZoneTexte 7"/>
          <p:cNvSpPr txBox="1"/>
          <p:nvPr/>
        </p:nvSpPr>
        <p:spPr>
          <a:xfrm>
            <a:off x="476549" y="1157729"/>
            <a:ext cx="438145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Tx/>
              <a:buChar char="-"/>
            </a:pPr>
            <a:r>
              <a:rPr lang="fr-FR" dirty="0"/>
              <a:t>Résultats regroupés par thème</a:t>
            </a:r>
          </a:p>
          <a:p>
            <a:pPr marL="285750" indent="-285750">
              <a:buFontTx/>
              <a:buChar char="-"/>
            </a:pPr>
            <a:r>
              <a:rPr lang="fr-FR" dirty="0"/>
              <a:t>Page finale vierge pour vos commentaires</a:t>
            </a:r>
          </a:p>
          <a:p>
            <a:r>
              <a:rPr lang="fr-FR" dirty="0"/>
              <a:t>      (axes d’amélioration, etc.)</a:t>
            </a:r>
            <a:endParaRPr lang="en-GB" dirty="0"/>
          </a:p>
        </p:txBody>
      </p:sp>
      <p:pic>
        <p:nvPicPr>
          <p:cNvPr id="9" name="Image 8">
            <a:extLst>
              <a:ext uri="{FF2B5EF4-FFF2-40B4-BE49-F238E27FC236}">
                <a16:creationId xmlns:a16="http://schemas.microsoft.com/office/drawing/2014/main" id="{BBFF45FD-997B-4B23-8C37-D1415206A2C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46481" y="1956946"/>
            <a:ext cx="7867650" cy="374332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2" name="Image 11">
            <a:extLst>
              <a:ext uri="{FF2B5EF4-FFF2-40B4-BE49-F238E27FC236}">
                <a16:creationId xmlns:a16="http://schemas.microsoft.com/office/drawing/2014/main" id="{B116C13F-6907-47B8-9C63-F56D94E09AA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746481" y="5771405"/>
            <a:ext cx="7277100" cy="228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3023885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Image 10">
            <a:extLst>
              <a:ext uri="{FF2B5EF4-FFF2-40B4-BE49-F238E27FC236}">
                <a16:creationId xmlns:a16="http://schemas.microsoft.com/office/drawing/2014/main" id="{13252E4A-1E90-46E0-96C0-7305EF4C70A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6124" y="1628682"/>
            <a:ext cx="7456775" cy="4764417"/>
          </a:xfrm>
          <a:prstGeom prst="rect">
            <a:avLst/>
          </a:prstGeom>
        </p:spPr>
      </p:pic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Ou trouver les outils ? 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sur le site du </a:t>
            </a:r>
            <a:r>
              <a:rPr lang="fr-FR" sz="3600" dirty="0" err="1">
                <a:solidFill>
                  <a:srgbClr val="0070C0"/>
                </a:solidFill>
                <a:latin typeface="Britannic Bold" panose="020B0903060703020204" pitchFamily="34" charset="0"/>
              </a:rPr>
              <a:t>CPias</a:t>
            </a:r>
            <a: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  <a:t> IDF</a:t>
            </a:r>
            <a:br>
              <a:rPr lang="fr-FR" sz="3600" dirty="0">
                <a:solidFill>
                  <a:srgbClr val="0070C0"/>
                </a:solidFill>
                <a:latin typeface="Britannic Bold" panose="020B0903060703020204" pitchFamily="34" charset="0"/>
              </a:rPr>
            </a:br>
            <a:r>
              <a:rPr lang="fr-FR" sz="2000" dirty="0">
                <a:solidFill>
                  <a:srgbClr val="0070C0"/>
                </a:solidFill>
                <a:latin typeface="Britannic Bold" panose="020B0903060703020204" pitchFamily="34" charset="0"/>
                <a:hlinkClick r:id="rId3"/>
              </a:rPr>
              <a:t>https://www.cpias-ile-de-france.fr/spicmi/prevention/quick-audit-pco.php</a:t>
            </a:r>
            <a:endParaRPr lang="en-GB" sz="3600" dirty="0">
              <a:solidFill>
                <a:srgbClr val="0070C0"/>
              </a:solidFill>
              <a:latin typeface="Britannic Bold" panose="020B0903060703020204" pitchFamily="34" charset="0"/>
            </a:endParaRPr>
          </a:p>
        </p:txBody>
      </p:sp>
      <p:grpSp>
        <p:nvGrpSpPr>
          <p:cNvPr id="8" name="Groupe 7"/>
          <p:cNvGrpSpPr/>
          <p:nvPr/>
        </p:nvGrpSpPr>
        <p:grpSpPr>
          <a:xfrm>
            <a:off x="4548946" y="2234996"/>
            <a:ext cx="7308000" cy="3551790"/>
            <a:chOff x="1421295" y="2110818"/>
            <a:chExt cx="7308000" cy="3551790"/>
          </a:xfrm>
        </p:grpSpPr>
        <p:pic>
          <p:nvPicPr>
            <p:cNvPr id="5" name="Image 4"/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1421295" y="2110818"/>
              <a:ext cx="7308000" cy="3551790"/>
            </a:xfrm>
            <a:prstGeom prst="rect">
              <a:avLst/>
            </a:prstGeom>
            <a:ln>
              <a:noFill/>
            </a:ln>
            <a:effectLst>
              <a:outerShdw blurRad="292100" dist="139700" dir="2700000" algn="tl" rotWithShape="0">
                <a:srgbClr val="333333">
                  <a:alpha val="65000"/>
                </a:srgbClr>
              </a:outerShdw>
            </a:effectLst>
          </p:spPr>
        </p:pic>
        <p:sp>
          <p:nvSpPr>
            <p:cNvPr id="6" name="Ellipse 5"/>
            <p:cNvSpPr/>
            <p:nvPr/>
          </p:nvSpPr>
          <p:spPr>
            <a:xfrm>
              <a:off x="7180660" y="2917357"/>
              <a:ext cx="1131807" cy="421332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  <p:sp>
          <p:nvSpPr>
            <p:cNvPr id="7" name="Ellipse 6"/>
            <p:cNvSpPr/>
            <p:nvPr/>
          </p:nvSpPr>
          <p:spPr>
            <a:xfrm>
              <a:off x="4786039" y="3735156"/>
              <a:ext cx="1371285" cy="567938"/>
            </a:xfrm>
            <a:prstGeom prst="ellipse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GB">
                <a:solidFill>
                  <a:srgbClr val="FF0000"/>
                </a:solidFill>
              </a:endParaRPr>
            </a:p>
          </p:txBody>
        </p:sp>
      </p:grpSp>
      <p:sp>
        <p:nvSpPr>
          <p:cNvPr id="9" name="Rectangle 8">
            <a:extLst>
              <a:ext uri="{FF2B5EF4-FFF2-40B4-BE49-F238E27FC236}">
                <a16:creationId xmlns:a16="http://schemas.microsoft.com/office/drawing/2014/main" id="{517F9B6B-2E2A-4958-9FC3-E9672F7272FA}"/>
              </a:ext>
            </a:extLst>
          </p:cNvPr>
          <p:cNvSpPr/>
          <p:nvPr/>
        </p:nvSpPr>
        <p:spPr>
          <a:xfrm>
            <a:off x="335052" y="4064616"/>
            <a:ext cx="3907321" cy="725311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16E715C4-CBEE-429C-A693-9F9C0C546EE0}"/>
              </a:ext>
            </a:extLst>
          </p:cNvPr>
          <p:cNvSpPr/>
          <p:nvPr/>
        </p:nvSpPr>
        <p:spPr>
          <a:xfrm>
            <a:off x="335053" y="5948794"/>
            <a:ext cx="3907321" cy="444305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41538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76765" y="487125"/>
            <a:ext cx="11238470" cy="1177219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fr-FR" sz="4100" dirty="0">
                <a:solidFill>
                  <a:srgbClr val="7030A0"/>
                </a:solidFill>
                <a:latin typeface="Britannic Bold" panose="020B0903060703020204" pitchFamily="34" charset="0"/>
              </a:rPr>
              <a:t>Terminologie utilisée dans le quick-audit « Antisepsie »</a:t>
            </a:r>
            <a:endParaRPr lang="fr-FR" sz="4100" dirty="0"/>
          </a:p>
          <a:p>
            <a:pPr marL="0" indent="0">
              <a:buNone/>
            </a:pPr>
            <a:r>
              <a:rPr lang="fr-FR" dirty="0"/>
              <a:t>PCO = préparation cutanée de l’opéré  - produit ATS = produit antiseptique</a:t>
            </a:r>
          </a:p>
          <a:p>
            <a:pPr marL="0" indent="0">
              <a:buNone/>
            </a:pPr>
            <a:r>
              <a:rPr lang="fr-FR" dirty="0"/>
              <a:t>Antisepsie (médicament) ou désinfection cutanée (biocide)</a:t>
            </a:r>
          </a:p>
          <a:p>
            <a:pPr marL="0" indent="0">
              <a:buNone/>
            </a:pPr>
            <a:endParaRPr lang="fr-FR" dirty="0"/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31EC76-C91C-44A2-9A60-BFA6CBCEBAA2}"/>
              </a:ext>
            </a:extLst>
          </p:cNvPr>
          <p:cNvSpPr txBox="1"/>
          <p:nvPr/>
        </p:nvSpPr>
        <p:spPr>
          <a:xfrm>
            <a:off x="616520" y="2625193"/>
            <a:ext cx="6520821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b="1" dirty="0">
                <a:solidFill>
                  <a:srgbClr val="0070C0"/>
                </a:solidFill>
              </a:rPr>
              <a:t>Le quick-audit « Antisepsie » : </a:t>
            </a:r>
          </a:p>
          <a:p>
            <a:endParaRPr lang="fr-FR" sz="2400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fait partie du module « Détersion-Antisepsie »</a:t>
            </a:r>
          </a:p>
          <a:p>
            <a:r>
              <a:rPr lang="fr-FR" dirty="0"/>
              <a:t>(grille d’évaluation + guide de l’auditeur/aide au remplissage)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est utilisable de façon indépendante ou couplé à la détersion</a:t>
            </a:r>
          </a:p>
          <a:p>
            <a:endParaRPr lang="fr-FR" dirty="0"/>
          </a:p>
          <a:p>
            <a:pPr marL="285750" indent="-285750">
              <a:buFont typeface="Wingdings" panose="05000000000000000000" pitchFamily="2" charset="2"/>
              <a:buChar char="v"/>
            </a:pPr>
            <a:r>
              <a:rPr lang="fr-FR" dirty="0"/>
              <a:t>peut être associé à une évaluation de :</a:t>
            </a:r>
          </a:p>
          <a:p>
            <a:pPr marL="285750" indent="-285750">
              <a:buFontTx/>
              <a:buChar char="-"/>
            </a:pPr>
            <a:r>
              <a:rPr lang="fr-FR" b="1" dirty="0">
                <a:solidFill>
                  <a:srgbClr val="00B050"/>
                </a:solidFill>
              </a:rPr>
              <a:t>la traçabilité de la PCO au bloc</a:t>
            </a: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15E22CD0-527E-4A31-AF37-1DA77E2B8D34}"/>
              </a:ext>
            </a:extLst>
          </p:cNvPr>
          <p:cNvSpPr txBox="1"/>
          <p:nvPr/>
        </p:nvSpPr>
        <p:spPr>
          <a:xfrm>
            <a:off x="7498032" y="1833452"/>
            <a:ext cx="3039762" cy="369332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Module Détersion-Antisepsie</a:t>
            </a:r>
          </a:p>
        </p:txBody>
      </p:sp>
      <p:cxnSp>
        <p:nvCxnSpPr>
          <p:cNvPr id="6" name="Connecteur droit 5">
            <a:extLst>
              <a:ext uri="{FF2B5EF4-FFF2-40B4-BE49-F238E27FC236}">
                <a16:creationId xmlns:a16="http://schemas.microsoft.com/office/drawing/2014/main" id="{037C7E88-69FF-4140-A212-19D2D42A53D9}"/>
              </a:ext>
            </a:extLst>
          </p:cNvPr>
          <p:cNvCxnSpPr/>
          <p:nvPr/>
        </p:nvCxnSpPr>
        <p:spPr>
          <a:xfrm>
            <a:off x="8976725" y="5678701"/>
            <a:ext cx="0" cy="33775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à coins arrondis 7">
            <a:extLst>
              <a:ext uri="{FF2B5EF4-FFF2-40B4-BE49-F238E27FC236}">
                <a16:creationId xmlns:a16="http://schemas.microsoft.com/office/drawing/2014/main" id="{DEDCDF27-53B1-4A84-B8D0-6ED455A6E99D}"/>
              </a:ext>
            </a:extLst>
          </p:cNvPr>
          <p:cNvSpPr/>
          <p:nvPr/>
        </p:nvSpPr>
        <p:spPr>
          <a:xfrm>
            <a:off x="7736930" y="2680815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Quick-audit 3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Détersion</a:t>
            </a:r>
          </a:p>
          <a:p>
            <a:pPr algn="ctr"/>
            <a:r>
              <a:rPr lang="fr-FR" dirty="0">
                <a:solidFill>
                  <a:srgbClr val="FFFF00"/>
                </a:solidFill>
              </a:rPr>
              <a:t>Nettoyage cutané</a:t>
            </a:r>
            <a:endParaRPr lang="en-GB" dirty="0">
              <a:solidFill>
                <a:srgbClr val="FFFF00"/>
              </a:solidFill>
            </a:endParaRPr>
          </a:p>
        </p:txBody>
      </p:sp>
      <p:sp>
        <p:nvSpPr>
          <p:cNvPr id="9" name="Rectangle à coins arrondis 8">
            <a:extLst>
              <a:ext uri="{FF2B5EF4-FFF2-40B4-BE49-F238E27FC236}">
                <a16:creationId xmlns:a16="http://schemas.microsoft.com/office/drawing/2014/main" id="{77A9D29C-55A2-4114-8C59-204F874984A0}"/>
              </a:ext>
            </a:extLst>
          </p:cNvPr>
          <p:cNvSpPr/>
          <p:nvPr/>
        </p:nvSpPr>
        <p:spPr>
          <a:xfrm>
            <a:off x="7736930" y="4283074"/>
            <a:ext cx="2520779" cy="1112108"/>
          </a:xfrm>
          <a:prstGeom prst="roundRect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/>
              <a:t>Quick-audit 4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Antisepsie</a:t>
            </a:r>
          </a:p>
          <a:p>
            <a:pPr algn="ctr"/>
            <a:r>
              <a:rPr lang="fr-FR" b="1" dirty="0">
                <a:solidFill>
                  <a:srgbClr val="FFFF00"/>
                </a:solidFill>
              </a:rPr>
              <a:t>Désinfection cutanée</a:t>
            </a:r>
            <a:endParaRPr lang="en-GB" b="1" dirty="0">
              <a:solidFill>
                <a:srgbClr val="FFFF00"/>
              </a:solidFill>
            </a:endParaRPr>
          </a:p>
        </p:txBody>
      </p:sp>
      <p:sp>
        <p:nvSpPr>
          <p:cNvPr id="10" name="Rectangle à coins arrondis 16">
            <a:extLst>
              <a:ext uri="{FF2B5EF4-FFF2-40B4-BE49-F238E27FC236}">
                <a16:creationId xmlns:a16="http://schemas.microsoft.com/office/drawing/2014/main" id="{AB0E0193-4DA1-4F6A-8CCF-1B45A3F28292}"/>
              </a:ext>
            </a:extLst>
          </p:cNvPr>
          <p:cNvSpPr/>
          <p:nvPr/>
        </p:nvSpPr>
        <p:spPr>
          <a:xfrm>
            <a:off x="7498032" y="2371892"/>
            <a:ext cx="3039762" cy="3295135"/>
          </a:xfrm>
          <a:prstGeom prst="roundRect">
            <a:avLst/>
          </a:prstGeom>
          <a:noFill/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B74A9F6-E8AF-4459-AE06-04D19C3428CE}"/>
              </a:ext>
            </a:extLst>
          </p:cNvPr>
          <p:cNvSpPr/>
          <p:nvPr/>
        </p:nvSpPr>
        <p:spPr>
          <a:xfrm>
            <a:off x="8313578" y="5864733"/>
            <a:ext cx="1367481" cy="551935"/>
          </a:xfrm>
          <a:prstGeom prst="rect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200" dirty="0"/>
              <a:t>Traçabilité</a:t>
            </a:r>
            <a:r>
              <a:rPr lang="fr-FR" dirty="0"/>
              <a:t> </a:t>
            </a:r>
          </a:p>
          <a:p>
            <a:pPr algn="ctr"/>
            <a:r>
              <a:rPr lang="fr-FR" sz="1200" dirty="0"/>
              <a:t>de </a:t>
            </a:r>
            <a:r>
              <a:rPr lang="fr-FR" sz="1200"/>
              <a:t>la PCO au bloc</a:t>
            </a:r>
            <a:endParaRPr lang="en-GB" sz="1200"/>
          </a:p>
        </p:txBody>
      </p:sp>
    </p:spTree>
    <p:extLst>
      <p:ext uri="{BB962C8B-B14F-4D97-AF65-F5344CB8AC3E}">
        <p14:creationId xmlns:p14="http://schemas.microsoft.com/office/powerpoint/2010/main" val="36071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D6BF367-CFEB-6907-1A9E-7272B6C1D86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04835" y="123844"/>
            <a:ext cx="10515600" cy="1325563"/>
          </a:xfrm>
        </p:spPr>
        <p:txBody>
          <a:bodyPr>
            <a:normAutofit/>
          </a:bodyPr>
          <a:lstStyle/>
          <a:p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  <a:r>
              <a:rPr lang="fr-FR" sz="3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– </a:t>
            </a:r>
            <a:r>
              <a:rPr lang="fr-FR" sz="3600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Rappel des recommandations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F24FFA61-9CA5-9FD2-DB48-C154758A8383}"/>
              </a:ext>
            </a:extLst>
          </p:cNvPr>
          <p:cNvSpPr/>
          <p:nvPr/>
        </p:nvSpPr>
        <p:spPr>
          <a:xfrm>
            <a:off x="1004835" y="1966246"/>
            <a:ext cx="1647930" cy="771158"/>
          </a:xfrm>
          <a:prstGeom prst="roundRect">
            <a:avLst/>
          </a:prstGeom>
          <a:solidFill>
            <a:schemeClr val="accent2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8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PCO : </a:t>
            </a:r>
          </a:p>
        </p:txBody>
      </p:sp>
      <p:sp>
        <p:nvSpPr>
          <p:cNvPr id="7" name="Rectangle : coins arrondis 6">
            <a:extLst>
              <a:ext uri="{FF2B5EF4-FFF2-40B4-BE49-F238E27FC236}">
                <a16:creationId xmlns:a16="http://schemas.microsoft.com/office/drawing/2014/main" id="{98C9DD5D-0966-1D2A-709D-2A7206FF06BD}"/>
              </a:ext>
            </a:extLst>
          </p:cNvPr>
          <p:cNvSpPr/>
          <p:nvPr/>
        </p:nvSpPr>
        <p:spPr>
          <a:xfrm>
            <a:off x="3104941" y="1647211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DOUCHE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préopératoire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toilette complète au lavabo)</a:t>
            </a:r>
          </a:p>
        </p:txBody>
      </p:sp>
      <p:sp>
        <p:nvSpPr>
          <p:cNvPr id="9" name="Rectangle : coins arrondis 8">
            <a:extLst>
              <a:ext uri="{FF2B5EF4-FFF2-40B4-BE49-F238E27FC236}">
                <a16:creationId xmlns:a16="http://schemas.microsoft.com/office/drawing/2014/main" id="{271DB015-1136-8A45-5343-11EBF27A7EA8}"/>
              </a:ext>
            </a:extLst>
          </p:cNvPr>
          <p:cNvSpPr/>
          <p:nvPr/>
        </p:nvSpPr>
        <p:spPr>
          <a:xfrm>
            <a:off x="5276274" y="1647211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DEPILATION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(si nécessaire)</a:t>
            </a:r>
          </a:p>
        </p:txBody>
      </p:sp>
      <p:sp>
        <p:nvSpPr>
          <p:cNvPr id="10" name="Rectangle : coins arrondis 9">
            <a:extLst>
              <a:ext uri="{FF2B5EF4-FFF2-40B4-BE49-F238E27FC236}">
                <a16:creationId xmlns:a16="http://schemas.microsoft.com/office/drawing/2014/main" id="{53ABEE91-D923-7DF4-52B1-C8414533E311}"/>
              </a:ext>
            </a:extLst>
          </p:cNvPr>
          <p:cNvSpPr/>
          <p:nvPr/>
        </p:nvSpPr>
        <p:spPr>
          <a:xfrm>
            <a:off x="7434890" y="1647211"/>
            <a:ext cx="1647930" cy="1409228"/>
          </a:xfrm>
          <a:prstGeom prst="round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DETERSION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nettoyage cutané)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 </a:t>
            </a:r>
            <a:r>
              <a:rPr lang="fr-FR" sz="1400" b="1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souilllures</a:t>
            </a:r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visibles</a:t>
            </a:r>
          </a:p>
        </p:txBody>
      </p:sp>
      <p:sp>
        <p:nvSpPr>
          <p:cNvPr id="11" name="Rectangle : coins arrondis 10">
            <a:extLst>
              <a:ext uri="{FF2B5EF4-FFF2-40B4-BE49-F238E27FC236}">
                <a16:creationId xmlns:a16="http://schemas.microsoft.com/office/drawing/2014/main" id="{95BE90DF-8464-9272-E805-4123417885BA}"/>
              </a:ext>
            </a:extLst>
          </p:cNvPr>
          <p:cNvSpPr/>
          <p:nvPr/>
        </p:nvSpPr>
        <p:spPr>
          <a:xfrm>
            <a:off x="9619619" y="1647211"/>
            <a:ext cx="1647930" cy="1409228"/>
          </a:xfrm>
          <a:prstGeom prst="roundRect">
            <a:avLst/>
          </a:prstGeom>
          <a:solidFill>
            <a:srgbClr val="00B0F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  <a:p>
            <a:pPr algn="ctr"/>
            <a:r>
              <a:rPr lang="fr-FR" sz="1400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(ou désinfection cutanée)</a:t>
            </a:r>
            <a:endParaRPr lang="fr-FR" sz="14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Flèche : droite 12">
            <a:extLst>
              <a:ext uri="{FF2B5EF4-FFF2-40B4-BE49-F238E27FC236}">
                <a16:creationId xmlns:a16="http://schemas.microsoft.com/office/drawing/2014/main" id="{594522DA-4CA2-3E39-087F-5CFD7D2E0530}"/>
              </a:ext>
            </a:extLst>
          </p:cNvPr>
          <p:cNvSpPr/>
          <p:nvPr/>
        </p:nvSpPr>
        <p:spPr>
          <a:xfrm>
            <a:off x="6919965" y="2226221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Flèche : droite 13">
            <a:extLst>
              <a:ext uri="{FF2B5EF4-FFF2-40B4-BE49-F238E27FC236}">
                <a16:creationId xmlns:a16="http://schemas.microsoft.com/office/drawing/2014/main" id="{845E0A78-E5AF-3462-3DA3-2B49217B2FA5}"/>
              </a:ext>
            </a:extLst>
          </p:cNvPr>
          <p:cNvSpPr/>
          <p:nvPr/>
        </p:nvSpPr>
        <p:spPr>
          <a:xfrm>
            <a:off x="9087059" y="2226221"/>
            <a:ext cx="519164" cy="251209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51DD5A72-33DA-0AEF-763B-60F92EE9CA14}"/>
              </a:ext>
            </a:extLst>
          </p:cNvPr>
          <p:cNvSpPr txBox="1"/>
          <p:nvPr/>
        </p:nvSpPr>
        <p:spPr>
          <a:xfrm>
            <a:off x="7963217" y="3139334"/>
            <a:ext cx="27668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Au bloc opératoire</a:t>
            </a:r>
          </a:p>
          <a:p>
            <a:pPr algn="ctr"/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(juste avant l’intervention)</a:t>
            </a: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EFF581D3-1B90-C2E0-5348-A913C556D181}"/>
              </a:ext>
            </a:extLst>
          </p:cNvPr>
          <p:cNvSpPr txBox="1"/>
          <p:nvPr/>
        </p:nvSpPr>
        <p:spPr>
          <a:xfrm>
            <a:off x="3371942" y="3164793"/>
            <a:ext cx="33327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domicile ou en service d’accueil</a:t>
            </a:r>
          </a:p>
        </p:txBody>
      </p:sp>
      <p:sp>
        <p:nvSpPr>
          <p:cNvPr id="18" name="Rectangle : coins arrondis 17">
            <a:extLst>
              <a:ext uri="{FF2B5EF4-FFF2-40B4-BE49-F238E27FC236}">
                <a16:creationId xmlns:a16="http://schemas.microsoft.com/office/drawing/2014/main" id="{E846139E-AC1F-23B5-C83C-D9416FCEDB35}"/>
              </a:ext>
            </a:extLst>
          </p:cNvPr>
          <p:cNvSpPr/>
          <p:nvPr/>
        </p:nvSpPr>
        <p:spPr>
          <a:xfrm>
            <a:off x="4013427" y="5013676"/>
            <a:ext cx="3421463" cy="649884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Etape essentielle du point de vue du risque infectieux </a:t>
            </a: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6D017BAE-73C5-47E5-45F2-11201D75B841}"/>
              </a:ext>
            </a:extLst>
          </p:cNvPr>
          <p:cNvSpPr/>
          <p:nvPr/>
        </p:nvSpPr>
        <p:spPr>
          <a:xfrm>
            <a:off x="7839649" y="5122316"/>
            <a:ext cx="1577591" cy="895002"/>
          </a:xfrm>
          <a:prstGeom prst="ellipse">
            <a:avLst/>
          </a:prstGeom>
          <a:solidFill>
            <a:srgbClr val="7030A0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réaliser de façon</a:t>
            </a:r>
          </a:p>
          <a:p>
            <a:pPr algn="ctr"/>
            <a:r>
              <a:rPr lang="fr-FR" sz="1400" dirty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optimale</a:t>
            </a:r>
          </a:p>
        </p:txBody>
      </p:sp>
      <p:sp>
        <p:nvSpPr>
          <p:cNvPr id="3" name="ZoneTexte 2"/>
          <p:cNvSpPr txBox="1"/>
          <p:nvPr/>
        </p:nvSpPr>
        <p:spPr>
          <a:xfrm>
            <a:off x="1649168" y="4277478"/>
            <a:ext cx="236425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dirty="0"/>
              <a:t>Référentiel :</a:t>
            </a:r>
          </a:p>
          <a:p>
            <a:pPr algn="ctr"/>
            <a:r>
              <a:rPr lang="fr-FR" dirty="0"/>
              <a:t>Guide SF2H 2013/A2</a:t>
            </a:r>
            <a:endParaRPr lang="en-GB" dirty="0"/>
          </a:p>
        </p:txBody>
      </p:sp>
      <p:sp>
        <p:nvSpPr>
          <p:cNvPr id="4" name="Rectangle 3"/>
          <p:cNvSpPr/>
          <p:nvPr/>
        </p:nvSpPr>
        <p:spPr>
          <a:xfrm>
            <a:off x="4375071" y="4277478"/>
            <a:ext cx="2698173" cy="642728"/>
          </a:xfrm>
          <a:prstGeom prst="rect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>
                <a:solidFill>
                  <a:srgbClr val="FFFF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  <a:r>
              <a:rPr lang="fr-FR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= destruction microbienne avant incision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076303" y="4277478"/>
            <a:ext cx="2636108" cy="640515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olidFill>
                  <a:srgbClr val="0070C0"/>
                </a:solidFill>
              </a:rPr>
              <a:t>ATS alcoolique </a:t>
            </a:r>
          </a:p>
          <a:p>
            <a:pPr algn="ctr"/>
            <a:r>
              <a:rPr lang="fr-FR" dirty="0">
                <a:solidFill>
                  <a:srgbClr val="0070C0"/>
                </a:solidFill>
              </a:rPr>
              <a:t>si incision peau saine</a:t>
            </a:r>
            <a:endParaRPr lang="en-GB" dirty="0">
              <a:solidFill>
                <a:srgbClr val="0070C0"/>
              </a:solidFill>
            </a:endParaRP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8955C998-4676-492E-B405-993205607205}"/>
              </a:ext>
            </a:extLst>
          </p:cNvPr>
          <p:cNvSpPr txBox="1"/>
          <p:nvPr/>
        </p:nvSpPr>
        <p:spPr>
          <a:xfrm>
            <a:off x="4752871" y="2167159"/>
            <a:ext cx="5367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>
                <a:solidFill>
                  <a:srgbClr val="0070C0"/>
                </a:solidFill>
              </a:rPr>
              <a:t>+/-</a:t>
            </a:r>
          </a:p>
        </p:txBody>
      </p:sp>
    </p:spTree>
    <p:extLst>
      <p:ext uri="{BB962C8B-B14F-4D97-AF65-F5344CB8AC3E}">
        <p14:creationId xmlns:p14="http://schemas.microsoft.com/office/powerpoint/2010/main" val="33881389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27" grpId="0" animBg="1"/>
      <p:bldP spid="3" grpId="0"/>
      <p:bldP spid="4" grpId="0" animBg="1"/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93235" y="257674"/>
            <a:ext cx="10515600" cy="853636"/>
          </a:xfrm>
        </p:spPr>
        <p:txBody>
          <a:bodyPr>
            <a:normAutofit/>
          </a:bodyPr>
          <a:lstStyle/>
          <a:p>
            <a:pPr algn="ctr"/>
            <a:r>
              <a:rPr lang="fr-FR" sz="3600" dirty="0">
                <a:solidFill>
                  <a:srgbClr val="7030A0"/>
                </a:solidFill>
                <a:latin typeface="Britannic Bold" panose="020B0903060703020204" pitchFamily="34" charset="0"/>
              </a:rPr>
              <a:t>Conditions générales de mise en œuvre </a:t>
            </a:r>
            <a:endParaRPr lang="en-GB" sz="3600" dirty="0"/>
          </a:p>
        </p:txBody>
      </p:sp>
      <p:graphicFrame>
        <p:nvGraphicFramePr>
          <p:cNvPr id="4" name="Espace réservé du contenu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98231959"/>
              </p:ext>
            </p:extLst>
          </p:nvPr>
        </p:nvGraphicFramePr>
        <p:xfrm>
          <a:off x="259448" y="1258066"/>
          <a:ext cx="11266507" cy="511162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190241">
                  <a:extLst>
                    <a:ext uri="{9D8B030D-6E8A-4147-A177-3AD203B41FA5}">
                      <a16:colId xmlns:a16="http://schemas.microsoft.com/office/drawing/2014/main" val="1913688573"/>
                    </a:ext>
                  </a:extLst>
                </a:gridCol>
                <a:gridCol w="9076266">
                  <a:extLst>
                    <a:ext uri="{9D8B030D-6E8A-4147-A177-3AD203B41FA5}">
                      <a16:colId xmlns:a16="http://schemas.microsoft.com/office/drawing/2014/main" val="174858806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GB" dirty="0" err="1"/>
                        <a:t>Méthode</a:t>
                      </a:r>
                      <a:r>
                        <a:rPr lang="en-GB" dirty="0"/>
                        <a:t> de </a:t>
                      </a:r>
                      <a:r>
                        <a:rPr lang="en-GB" dirty="0" err="1"/>
                        <a:t>recueil</a:t>
                      </a:r>
                      <a:r>
                        <a:rPr lang="en-GB" dirty="0"/>
                        <a:t>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fr-FR" dirty="0"/>
                        <a:t>Observation des pratiques </a:t>
                      </a:r>
                      <a:r>
                        <a:rPr lang="fr-FR" sz="1600" b="0" dirty="0"/>
                        <a:t>(de l’arrivée</a:t>
                      </a:r>
                      <a:r>
                        <a:rPr lang="fr-FR" sz="1600" b="0" baseline="0" dirty="0"/>
                        <a:t> du patient au bloc jusqu’à la fin de l’antisepsie ou l’incision)</a:t>
                      </a:r>
                      <a:endParaRPr lang="en-GB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2897768"/>
                  </a:ext>
                </a:extLst>
              </a:tr>
              <a:tr h="692029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Validation du projet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Auprès des instances (CME, CLIN, Conseil de de bloc)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0422018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Pilotage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du projet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Pilote à désigner et auditeurs à identifier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Formation et suivi des auditeurs pendant la période d’audit (4-8 </a:t>
                      </a:r>
                      <a:r>
                        <a:rPr lang="fr-FR" sz="1600" b="0" dirty="0" err="1">
                          <a:solidFill>
                            <a:schemeClr val="tx1"/>
                          </a:solidFill>
                        </a:rPr>
                        <a:t>sem</a:t>
                      </a: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)</a:t>
                      </a: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5415556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Lieu de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réalisation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Bloc opératoire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Accord des responsables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079156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Patients concernés : </a:t>
                      </a:r>
                    </a:p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ADULTES (&gt; 15 ans)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Sélection selon le programme opératoire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Accord à recueillir avant chaque évaluation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61525010"/>
                  </a:ext>
                </a:extLst>
              </a:tr>
              <a:tr h="563941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Interventions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Programmées 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(hors urgences)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Avec incision sur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saine (hors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muqueuses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ou</a:t>
                      </a:r>
                      <a:r>
                        <a:rPr lang="en-GB" sz="1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dirty="0" err="1">
                          <a:solidFill>
                            <a:schemeClr val="tx1"/>
                          </a:solidFill>
                        </a:rPr>
                        <a:t>peau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GB" sz="1600" b="0" baseline="0" dirty="0" err="1">
                          <a:solidFill>
                            <a:schemeClr val="tx1"/>
                          </a:solidFill>
                        </a:rPr>
                        <a:t>lésée</a:t>
                      </a:r>
                      <a:r>
                        <a:rPr lang="en-GB" sz="1600" b="0" baseline="0" dirty="0">
                          <a:solidFill>
                            <a:schemeClr val="tx1"/>
                          </a:solidFill>
                        </a:rPr>
                        <a:t>)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81276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Spécialités chirurgicales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Exclues : infantile, traumatologique,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urgences chirurgicales, ophtalmologie, stomatologie et maxillo-faciale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3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939334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Durée évaluation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15 min (jusqu’à 30 min dans certaines spécialités)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22936018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Nombre d’évaluations</a:t>
                      </a:r>
                      <a:endParaRPr lang="en-GB" sz="1600" b="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Participation</a:t>
                      </a:r>
                      <a:r>
                        <a:rPr lang="fr-FR" sz="1600" b="0" baseline="0" dirty="0">
                          <a:solidFill>
                            <a:schemeClr val="tx1"/>
                          </a:solidFill>
                        </a:rPr>
                        <a:t> minimum : 10 observations/bloc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1600" b="0" dirty="0">
                          <a:solidFill>
                            <a:schemeClr val="tx1"/>
                          </a:solidFill>
                        </a:rPr>
                        <a:t>Analyse multi-blocs : viser au moins 30 observations</a:t>
                      </a:r>
                    </a:p>
                  </a:txBody>
                  <a:tcPr>
                    <a:solidFill>
                      <a:schemeClr val="bg1">
                        <a:lumMod val="9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6813218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998288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35E4A9F-A527-4D4B-8D18-0B65DFD7A0E0}"/>
              </a:ext>
            </a:extLst>
          </p:cNvPr>
          <p:cNvSpPr txBox="1"/>
          <p:nvPr/>
        </p:nvSpPr>
        <p:spPr>
          <a:xfrm>
            <a:off x="381838" y="562707"/>
            <a:ext cx="40885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commune à détersion et </a:t>
            </a:r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574DCB0-C696-4BE4-A741-A6116C2F8F42}"/>
              </a:ext>
            </a:extLst>
          </p:cNvPr>
          <p:cNvSpPr txBox="1"/>
          <p:nvPr/>
        </p:nvSpPr>
        <p:spPr>
          <a:xfrm>
            <a:off x="191703" y="2777744"/>
            <a:ext cx="2443419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1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8" name="Flèche : droite 7">
            <a:extLst>
              <a:ext uri="{FF2B5EF4-FFF2-40B4-BE49-F238E27FC236}">
                <a16:creationId xmlns:a16="http://schemas.microsoft.com/office/drawing/2014/main" id="{3CCF6528-E5F3-4769-8E40-0CF465052E2D}"/>
              </a:ext>
            </a:extLst>
          </p:cNvPr>
          <p:cNvSpPr/>
          <p:nvPr/>
        </p:nvSpPr>
        <p:spPr>
          <a:xfrm>
            <a:off x="2700348" y="283956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8AC02C0B-9B17-4C5E-BBFC-7489185815FD}"/>
              </a:ext>
            </a:extLst>
          </p:cNvPr>
          <p:cNvSpPr txBox="1"/>
          <p:nvPr/>
        </p:nvSpPr>
        <p:spPr>
          <a:xfrm>
            <a:off x="248144" y="5362114"/>
            <a:ext cx="2422431" cy="369332"/>
          </a:xfrm>
          <a:prstGeom prst="rect">
            <a:avLst/>
          </a:prstGeom>
          <a:solidFill>
            <a:srgbClr val="00B0F0"/>
          </a:solidFill>
        </p:spPr>
        <p:txBody>
          <a:bodyPr wrap="square" rtlCol="0">
            <a:spAutoFit/>
          </a:bodyPr>
          <a:lstStyle/>
          <a:p>
            <a:r>
              <a:rPr lang="fr-FR" b="1" dirty="0">
                <a:solidFill>
                  <a:schemeClr val="bg1"/>
                </a:solidFill>
              </a:rPr>
              <a:t>PAGE </a:t>
            </a:r>
            <a:r>
              <a:rPr lang="fr-FR" b="1" dirty="0">
                <a:solidFill>
                  <a:srgbClr val="FFFF00"/>
                </a:solidFill>
              </a:rPr>
              <a:t>2</a:t>
            </a:r>
            <a:r>
              <a:rPr lang="fr-FR" b="1" dirty="0">
                <a:solidFill>
                  <a:schemeClr val="bg1"/>
                </a:solidFill>
              </a:rPr>
              <a:t> DE LA GRILLE</a:t>
            </a:r>
          </a:p>
        </p:txBody>
      </p:sp>
      <p:sp>
        <p:nvSpPr>
          <p:cNvPr id="10" name="Flèche : droite 9">
            <a:extLst>
              <a:ext uri="{FF2B5EF4-FFF2-40B4-BE49-F238E27FC236}">
                <a16:creationId xmlns:a16="http://schemas.microsoft.com/office/drawing/2014/main" id="{05FE9615-99E6-4EF7-8993-56831745489D}"/>
              </a:ext>
            </a:extLst>
          </p:cNvPr>
          <p:cNvSpPr/>
          <p:nvPr/>
        </p:nvSpPr>
        <p:spPr>
          <a:xfrm>
            <a:off x="2807427" y="5423933"/>
            <a:ext cx="963711" cy="245694"/>
          </a:xfrm>
          <a:prstGeom prst="rightArrow">
            <a:avLst/>
          </a:prstGeom>
          <a:solidFill>
            <a:srgbClr val="0070C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pic>
        <p:nvPicPr>
          <p:cNvPr id="12" name="Image 11">
            <a:extLst>
              <a:ext uri="{FF2B5EF4-FFF2-40B4-BE49-F238E27FC236}">
                <a16:creationId xmlns:a16="http://schemas.microsoft.com/office/drawing/2014/main" id="{6A74B105-57FB-4DF5-945B-30BC5F8EAA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976490" y="5156851"/>
            <a:ext cx="4985103" cy="89759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3" name="ZoneTexte 12">
            <a:extLst>
              <a:ext uri="{FF2B5EF4-FFF2-40B4-BE49-F238E27FC236}">
                <a16:creationId xmlns:a16="http://schemas.microsoft.com/office/drawing/2014/main" id="{7DC0E4FA-5296-4ADA-A8DD-A0EA99F0BCCD}"/>
              </a:ext>
            </a:extLst>
          </p:cNvPr>
          <p:cNvSpPr txBox="1"/>
          <p:nvPr/>
        </p:nvSpPr>
        <p:spPr>
          <a:xfrm>
            <a:off x="9491652" y="2654370"/>
            <a:ext cx="2582779" cy="86177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Bandeau de description des </a:t>
            </a:r>
            <a:r>
              <a:rPr lang="fr-FR" b="1" dirty="0"/>
              <a:t>conditions d’audit</a:t>
            </a:r>
          </a:p>
          <a:p>
            <a:r>
              <a:rPr lang="fr-FR" sz="1400" dirty="0"/>
              <a:t>(quand, qui, quoi, où, comment)</a:t>
            </a:r>
          </a:p>
        </p:txBody>
      </p:sp>
      <p:sp>
        <p:nvSpPr>
          <p:cNvPr id="14" name="Accolade fermante 13">
            <a:extLst>
              <a:ext uri="{FF2B5EF4-FFF2-40B4-BE49-F238E27FC236}">
                <a16:creationId xmlns:a16="http://schemas.microsoft.com/office/drawing/2014/main" id="{FA1C69F0-7921-4238-BF58-532D736A603D}"/>
              </a:ext>
            </a:extLst>
          </p:cNvPr>
          <p:cNvSpPr/>
          <p:nvPr/>
        </p:nvSpPr>
        <p:spPr>
          <a:xfrm>
            <a:off x="9037644" y="2272781"/>
            <a:ext cx="513347" cy="1748590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Accolade fermante 14">
            <a:extLst>
              <a:ext uri="{FF2B5EF4-FFF2-40B4-BE49-F238E27FC236}">
                <a16:creationId xmlns:a16="http://schemas.microsoft.com/office/drawing/2014/main" id="{1A9AFE7E-01F5-4D0F-BE64-01DB25BB2D87}"/>
              </a:ext>
            </a:extLst>
          </p:cNvPr>
          <p:cNvSpPr/>
          <p:nvPr/>
        </p:nvSpPr>
        <p:spPr>
          <a:xfrm>
            <a:off x="8961593" y="5106295"/>
            <a:ext cx="332725" cy="998708"/>
          </a:xfrm>
          <a:prstGeom prst="rightBrac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20A8B1A3-5174-40DF-BC65-00B7EB64556A}"/>
              </a:ext>
            </a:extLst>
          </p:cNvPr>
          <p:cNvSpPr txBox="1"/>
          <p:nvPr/>
        </p:nvSpPr>
        <p:spPr>
          <a:xfrm>
            <a:off x="9384630" y="5274825"/>
            <a:ext cx="2582779" cy="646331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r>
              <a:rPr lang="fr-FR" dirty="0"/>
              <a:t>Partie « </a:t>
            </a:r>
            <a:r>
              <a:rPr lang="fr-FR" b="1" dirty="0"/>
              <a:t>Traçabilité</a:t>
            </a:r>
          </a:p>
          <a:p>
            <a:r>
              <a:rPr lang="fr-FR" dirty="0"/>
              <a:t>de la PCO au bloc »</a:t>
            </a:r>
          </a:p>
        </p:txBody>
      </p:sp>
      <p:pic>
        <p:nvPicPr>
          <p:cNvPr id="20" name="Image 19">
            <a:extLst>
              <a:ext uri="{FF2B5EF4-FFF2-40B4-BE49-F238E27FC236}">
                <a16:creationId xmlns:a16="http://schemas.microsoft.com/office/drawing/2014/main" id="{8314A1C4-AF41-4819-874B-650E6FAC76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76490" y="1643747"/>
            <a:ext cx="4985103" cy="2547788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89879436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>
            <a:extLst>
              <a:ext uri="{FF2B5EF4-FFF2-40B4-BE49-F238E27FC236}">
                <a16:creationId xmlns:a16="http://schemas.microsoft.com/office/drawing/2014/main" id="{852A082D-350E-42B8-A0FA-FD4BF8FCE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56296" y="185677"/>
            <a:ext cx="6079934" cy="63739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146E521E-0583-B0F0-7BEF-4403EBBF3725}"/>
              </a:ext>
            </a:extLst>
          </p:cNvPr>
          <p:cNvSpPr txBox="1"/>
          <p:nvPr/>
        </p:nvSpPr>
        <p:spPr>
          <a:xfrm>
            <a:off x="381838" y="562707"/>
            <a:ext cx="33704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Partie spécifique à l’antisepsie</a:t>
            </a:r>
            <a:endParaRPr lang="fr-FR" dirty="0">
              <a:highlight>
                <a:srgbClr val="FFFF00"/>
              </a:highlight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F03CE2DA-9213-B3E4-F279-9D6EF29AF044}"/>
              </a:ext>
            </a:extLst>
          </p:cNvPr>
          <p:cNvSpPr/>
          <p:nvPr/>
        </p:nvSpPr>
        <p:spPr>
          <a:xfrm>
            <a:off x="5627077" y="2240782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0" name="Ellipse 9">
            <a:extLst>
              <a:ext uri="{FF2B5EF4-FFF2-40B4-BE49-F238E27FC236}">
                <a16:creationId xmlns:a16="http://schemas.microsoft.com/office/drawing/2014/main" id="{15E74979-4FA9-CBDB-52C7-8F056D653F06}"/>
              </a:ext>
            </a:extLst>
          </p:cNvPr>
          <p:cNvSpPr/>
          <p:nvPr/>
        </p:nvSpPr>
        <p:spPr>
          <a:xfrm>
            <a:off x="7475974" y="2240782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2F04C7A4-A6F3-1D7E-0A6D-D7DCB28BA943}"/>
              </a:ext>
            </a:extLst>
          </p:cNvPr>
          <p:cNvSpPr txBox="1"/>
          <p:nvPr/>
        </p:nvSpPr>
        <p:spPr>
          <a:xfrm>
            <a:off x="357051" y="1450611"/>
            <a:ext cx="250966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Nombre d’applications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 ou 2</a:t>
            </a:r>
          </a:p>
        </p:txBody>
      </p:sp>
      <p:sp>
        <p:nvSpPr>
          <p:cNvPr id="15" name="Flèche : droite 14">
            <a:extLst>
              <a:ext uri="{FF2B5EF4-FFF2-40B4-BE49-F238E27FC236}">
                <a16:creationId xmlns:a16="http://schemas.microsoft.com/office/drawing/2014/main" id="{BB3B1C34-170D-F0CD-57AB-5DDEF3849E0E}"/>
              </a:ext>
            </a:extLst>
          </p:cNvPr>
          <p:cNvSpPr/>
          <p:nvPr/>
        </p:nvSpPr>
        <p:spPr>
          <a:xfrm>
            <a:off x="2864326" y="1542030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B6E41AFB-3CE4-48D9-1B40-62FB2AFDB188}"/>
              </a:ext>
            </a:extLst>
          </p:cNvPr>
          <p:cNvSpPr txBox="1"/>
          <p:nvPr/>
        </p:nvSpPr>
        <p:spPr>
          <a:xfrm>
            <a:off x="959754" y="2386483"/>
            <a:ext cx="266329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Catégorie professionnelle </a:t>
            </a:r>
          </a:p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et habillage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: </a:t>
            </a:r>
          </a:p>
        </p:txBody>
      </p:sp>
      <p:sp>
        <p:nvSpPr>
          <p:cNvPr id="17" name="Flèche : droite 16">
            <a:extLst>
              <a:ext uri="{FF2B5EF4-FFF2-40B4-BE49-F238E27FC236}">
                <a16:creationId xmlns:a16="http://schemas.microsoft.com/office/drawing/2014/main" id="{176F9D36-3173-5E83-8A54-93363D0019B1}"/>
              </a:ext>
            </a:extLst>
          </p:cNvPr>
          <p:cNvSpPr/>
          <p:nvPr/>
        </p:nvSpPr>
        <p:spPr>
          <a:xfrm>
            <a:off x="2864326" y="2746714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774B3E59-B400-FE79-AA39-A7D282C8E3F7}"/>
              </a:ext>
            </a:extLst>
          </p:cNvPr>
          <p:cNvSpPr txBox="1"/>
          <p:nvPr/>
        </p:nvSpPr>
        <p:spPr>
          <a:xfrm>
            <a:off x="832794" y="3918018"/>
            <a:ext cx="2209387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Mode d’application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Méthode : plus détaillée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Nouveautés :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Technique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Port de gants</a:t>
            </a:r>
          </a:p>
        </p:txBody>
      </p:sp>
      <p:sp>
        <p:nvSpPr>
          <p:cNvPr id="19" name="Accolade ouvrante 18">
            <a:extLst>
              <a:ext uri="{FF2B5EF4-FFF2-40B4-BE49-F238E27FC236}">
                <a16:creationId xmlns:a16="http://schemas.microsoft.com/office/drawing/2014/main" id="{13239963-6BAF-030F-E58D-BE4B2F05399C}"/>
              </a:ext>
            </a:extLst>
          </p:cNvPr>
          <p:cNvSpPr/>
          <p:nvPr/>
        </p:nvSpPr>
        <p:spPr>
          <a:xfrm>
            <a:off x="3117135" y="3825187"/>
            <a:ext cx="342478" cy="171145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1" name="Connecteur droit avec flèche 20">
            <a:extLst>
              <a:ext uri="{FF2B5EF4-FFF2-40B4-BE49-F238E27FC236}">
                <a16:creationId xmlns:a16="http://schemas.microsoft.com/office/drawing/2014/main" id="{51438E18-8A19-276A-F7AF-F58E440EE47E}"/>
              </a:ext>
            </a:extLst>
          </p:cNvPr>
          <p:cNvCxnSpPr/>
          <p:nvPr/>
        </p:nvCxnSpPr>
        <p:spPr>
          <a:xfrm flipH="1">
            <a:off x="10200810" y="2532184"/>
            <a:ext cx="7518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Connecteur droit avec flèche 21">
            <a:extLst>
              <a:ext uri="{FF2B5EF4-FFF2-40B4-BE49-F238E27FC236}">
                <a16:creationId xmlns:a16="http://schemas.microsoft.com/office/drawing/2014/main" id="{B97F932F-168E-E28B-0798-AE31FC6CDC86}"/>
              </a:ext>
            </a:extLst>
          </p:cNvPr>
          <p:cNvCxnSpPr/>
          <p:nvPr/>
        </p:nvCxnSpPr>
        <p:spPr>
          <a:xfrm flipH="1">
            <a:off x="10200810" y="6442668"/>
            <a:ext cx="751893" cy="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necteur droit 23">
            <a:extLst>
              <a:ext uri="{FF2B5EF4-FFF2-40B4-BE49-F238E27FC236}">
                <a16:creationId xmlns:a16="http://schemas.microsoft.com/office/drawing/2014/main" id="{0EBF8892-43F8-90C3-661E-516E8BD59597}"/>
              </a:ext>
            </a:extLst>
          </p:cNvPr>
          <p:cNvCxnSpPr/>
          <p:nvPr/>
        </p:nvCxnSpPr>
        <p:spPr>
          <a:xfrm>
            <a:off x="10952703" y="2532184"/>
            <a:ext cx="0" cy="391048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5" name="ZoneTexte 24">
            <a:extLst>
              <a:ext uri="{FF2B5EF4-FFF2-40B4-BE49-F238E27FC236}">
                <a16:creationId xmlns:a16="http://schemas.microsoft.com/office/drawing/2014/main" id="{0582153A-5553-68AF-430D-7793AB452CA7}"/>
              </a:ext>
            </a:extLst>
          </p:cNvPr>
          <p:cNvSpPr txBox="1"/>
          <p:nvPr/>
        </p:nvSpPr>
        <p:spPr>
          <a:xfrm>
            <a:off x="10013293" y="3577051"/>
            <a:ext cx="2055884" cy="2092881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Délais évalués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ATS-incision </a:t>
            </a:r>
          </a:p>
          <a:p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(application unique)</a:t>
            </a:r>
          </a:p>
          <a:p>
            <a:endParaRPr lang="fr-FR" sz="1600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Entre : 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1 et 2</a:t>
            </a:r>
          </a:p>
          <a:p>
            <a:pPr marL="285750" indent="-285750">
              <a:buFontTx/>
              <a:buChar char="-"/>
            </a:pPr>
            <a:r>
              <a:rPr lang="fr-FR" sz="1600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applic</a:t>
            </a:r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2 et incision </a:t>
            </a:r>
          </a:p>
          <a:p>
            <a:r>
              <a:rPr lang="fr-FR" sz="1600" dirty="0">
                <a:solidFill>
                  <a:srgbClr val="0070C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(double application) </a:t>
            </a:r>
          </a:p>
        </p:txBody>
      </p:sp>
      <p:sp>
        <p:nvSpPr>
          <p:cNvPr id="2" name="ZoneTexte 1"/>
          <p:cNvSpPr txBox="1"/>
          <p:nvPr/>
        </p:nvSpPr>
        <p:spPr>
          <a:xfrm>
            <a:off x="1831033" y="5860075"/>
            <a:ext cx="10814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Séchage :</a:t>
            </a:r>
            <a:endParaRPr lang="en-GB" b="1" dirty="0"/>
          </a:p>
        </p:txBody>
      </p:sp>
      <p:sp>
        <p:nvSpPr>
          <p:cNvPr id="20" name="Flèche : droite 16">
            <a:extLst>
              <a:ext uri="{FF2B5EF4-FFF2-40B4-BE49-F238E27FC236}">
                <a16:creationId xmlns:a16="http://schemas.microsoft.com/office/drawing/2014/main" id="{176F9D36-3173-5E83-8A54-93363D0019B1}"/>
              </a:ext>
            </a:extLst>
          </p:cNvPr>
          <p:cNvSpPr/>
          <p:nvPr/>
        </p:nvSpPr>
        <p:spPr>
          <a:xfrm>
            <a:off x="2959749" y="5924161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3" name="ZoneTexte 22"/>
          <p:cNvSpPr txBox="1"/>
          <p:nvPr/>
        </p:nvSpPr>
        <p:spPr>
          <a:xfrm>
            <a:off x="1405083" y="3183028"/>
            <a:ext cx="150740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/>
              <a:t>Produit ATS : </a:t>
            </a:r>
          </a:p>
          <a:p>
            <a:r>
              <a:rPr lang="fr-FR" sz="1400" dirty="0"/>
              <a:t>type et coloration</a:t>
            </a:r>
            <a:endParaRPr lang="en-GB" sz="1400" dirty="0"/>
          </a:p>
        </p:txBody>
      </p:sp>
      <p:sp>
        <p:nvSpPr>
          <p:cNvPr id="26" name="Flèche : droite 16">
            <a:extLst>
              <a:ext uri="{FF2B5EF4-FFF2-40B4-BE49-F238E27FC236}">
                <a16:creationId xmlns:a16="http://schemas.microsoft.com/office/drawing/2014/main" id="{176F9D36-3173-5E83-8A54-93363D0019B1}"/>
              </a:ext>
            </a:extLst>
          </p:cNvPr>
          <p:cNvSpPr/>
          <p:nvPr/>
        </p:nvSpPr>
        <p:spPr>
          <a:xfrm>
            <a:off x="2861477" y="3285950"/>
            <a:ext cx="914400" cy="241160"/>
          </a:xfrm>
          <a:prstGeom prst="rightArrow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92095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E84D83F2-FE4F-9E6A-CA01-F610BEB74AA0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 » 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(1/2)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pic>
        <p:nvPicPr>
          <p:cNvPr id="10" name="Image 9">
            <a:extLst>
              <a:ext uri="{FF2B5EF4-FFF2-40B4-BE49-F238E27FC236}">
                <a16:creationId xmlns:a16="http://schemas.microsoft.com/office/drawing/2014/main" id="{2FFFEB79-F145-7520-CE5B-F309C20F9B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72840" y="2017261"/>
            <a:ext cx="9856298" cy="164033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253FCD5-4B31-B22C-6F5A-847CA6AFC8C9}"/>
              </a:ext>
            </a:extLst>
          </p:cNvPr>
          <p:cNvSpPr/>
          <p:nvPr/>
        </p:nvSpPr>
        <p:spPr>
          <a:xfrm>
            <a:off x="6971418" y="2646511"/>
            <a:ext cx="3357720" cy="622997"/>
          </a:xfrm>
          <a:prstGeom prst="roundRect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E4F4F87C-F92D-9095-E459-A4A4EBABB3A4}"/>
              </a:ext>
            </a:extLst>
          </p:cNvPr>
          <p:cNvSpPr txBox="1"/>
          <p:nvPr/>
        </p:nvSpPr>
        <p:spPr>
          <a:xfrm>
            <a:off x="8292236" y="3772659"/>
            <a:ext cx="375630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sz="1600" i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application : pas d’AS proposé </a:t>
            </a:r>
          </a:p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à placer dans « autre » le cas échéant</a:t>
            </a:r>
          </a:p>
        </p:txBody>
      </p:sp>
      <p:cxnSp>
        <p:nvCxnSpPr>
          <p:cNvPr id="16" name="Connecteur droit avec flèche 15">
            <a:extLst>
              <a:ext uri="{FF2B5EF4-FFF2-40B4-BE49-F238E27FC236}">
                <a16:creationId xmlns:a16="http://schemas.microsoft.com/office/drawing/2014/main" id="{76675D7B-8B1A-C5B9-AD76-B606CBA594B1}"/>
              </a:ext>
            </a:extLst>
          </p:cNvPr>
          <p:cNvCxnSpPr>
            <a:cxnSpLocks/>
            <a:stCxn id="11" idx="0"/>
          </p:cNvCxnSpPr>
          <p:nvPr/>
        </p:nvCxnSpPr>
        <p:spPr>
          <a:xfrm flipH="1" flipV="1">
            <a:off x="9940166" y="3260193"/>
            <a:ext cx="230222" cy="512466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0" name="Image 19">
            <a:extLst>
              <a:ext uri="{FF2B5EF4-FFF2-40B4-BE49-F238E27FC236}">
                <a16:creationId xmlns:a16="http://schemas.microsoft.com/office/drawing/2014/main" id="{3FD432F4-FD8D-576B-44AB-AB2C2B0B37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55707" y="4745563"/>
            <a:ext cx="9725800" cy="3612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21" name="ZoneTexte 20">
            <a:extLst>
              <a:ext uri="{FF2B5EF4-FFF2-40B4-BE49-F238E27FC236}">
                <a16:creationId xmlns:a16="http://schemas.microsoft.com/office/drawing/2014/main" id="{0FDC44E9-A944-DE9A-8F32-DBA56FEB7C45}"/>
              </a:ext>
            </a:extLst>
          </p:cNvPr>
          <p:cNvSpPr txBox="1"/>
          <p:nvPr/>
        </p:nvSpPr>
        <p:spPr>
          <a:xfrm>
            <a:off x="3799306" y="5325073"/>
            <a:ext cx="765902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exemples : application en « étoile » ou mélange de techniques, technique non identifiable  </a:t>
            </a:r>
          </a:p>
        </p:txBody>
      </p:sp>
      <p:sp>
        <p:nvSpPr>
          <p:cNvPr id="26" name="Ellipse 25">
            <a:extLst>
              <a:ext uri="{FF2B5EF4-FFF2-40B4-BE49-F238E27FC236}">
                <a16:creationId xmlns:a16="http://schemas.microsoft.com/office/drawing/2014/main" id="{682670E1-6B2B-FBB6-C4F7-2455A5CEEDE3}"/>
              </a:ext>
            </a:extLst>
          </p:cNvPr>
          <p:cNvSpPr/>
          <p:nvPr/>
        </p:nvSpPr>
        <p:spPr>
          <a:xfrm>
            <a:off x="5939143" y="4759629"/>
            <a:ext cx="904351" cy="327347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7" name="Ellipse 26">
            <a:extLst>
              <a:ext uri="{FF2B5EF4-FFF2-40B4-BE49-F238E27FC236}">
                <a16:creationId xmlns:a16="http://schemas.microsoft.com/office/drawing/2014/main" id="{7F42AF91-DD2D-46D6-E16C-85F4F8558B9E}"/>
              </a:ext>
            </a:extLst>
          </p:cNvPr>
          <p:cNvSpPr/>
          <p:nvPr/>
        </p:nvSpPr>
        <p:spPr>
          <a:xfrm>
            <a:off x="9035814" y="4759629"/>
            <a:ext cx="904351" cy="327347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29" name="Connecteur droit avec flèche 28">
            <a:extLst>
              <a:ext uri="{FF2B5EF4-FFF2-40B4-BE49-F238E27FC236}">
                <a16:creationId xmlns:a16="http://schemas.microsoft.com/office/drawing/2014/main" id="{52FFC85C-7A5B-A700-7E08-DEA74A552033}"/>
              </a:ext>
            </a:extLst>
          </p:cNvPr>
          <p:cNvCxnSpPr>
            <a:endCxn id="26" idx="4"/>
          </p:cNvCxnSpPr>
          <p:nvPr/>
        </p:nvCxnSpPr>
        <p:spPr>
          <a:xfrm flipH="1" flipV="1">
            <a:off x="6471705" y="5101042"/>
            <a:ext cx="221064" cy="245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Connecteur droit avec flèche 30">
            <a:extLst>
              <a:ext uri="{FF2B5EF4-FFF2-40B4-BE49-F238E27FC236}">
                <a16:creationId xmlns:a16="http://schemas.microsoft.com/office/drawing/2014/main" id="{D6734CE3-42EF-82DA-CC4B-E7254D0E6A1D}"/>
              </a:ext>
            </a:extLst>
          </p:cNvPr>
          <p:cNvCxnSpPr/>
          <p:nvPr/>
        </p:nvCxnSpPr>
        <p:spPr>
          <a:xfrm flipV="1">
            <a:off x="9035814" y="5101042"/>
            <a:ext cx="319768" cy="245411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ZoneTexte 1"/>
          <p:cNvSpPr txBox="1"/>
          <p:nvPr/>
        </p:nvSpPr>
        <p:spPr>
          <a:xfrm>
            <a:off x="472840" y="1598141"/>
            <a:ext cx="58383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Différence d’évaluation entre application 1 </a:t>
            </a:r>
            <a:r>
              <a:rPr lang="fr-FR" b="1" dirty="0" smtClean="0">
                <a:solidFill>
                  <a:srgbClr val="7030A0"/>
                </a:solidFill>
              </a:rPr>
              <a:t>et application </a:t>
            </a:r>
            <a:r>
              <a:rPr lang="fr-FR" b="1" dirty="0">
                <a:solidFill>
                  <a:srgbClr val="7030A0"/>
                </a:solidFill>
              </a:rPr>
              <a:t>2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3" name="ZoneTexte 2"/>
          <p:cNvSpPr txBox="1"/>
          <p:nvPr/>
        </p:nvSpPr>
        <p:spPr>
          <a:xfrm>
            <a:off x="555707" y="4305278"/>
            <a:ext cx="110222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>
                <a:solidFill>
                  <a:srgbClr val="7030A0"/>
                </a:solidFill>
              </a:rPr>
              <a:t>Précision </a:t>
            </a:r>
            <a:endParaRPr lang="en-GB" b="1" dirty="0">
              <a:solidFill>
                <a:srgbClr val="7030A0"/>
              </a:solidFill>
            </a:endParaRPr>
          </a:p>
        </p:txBody>
      </p:sp>
      <p:sp>
        <p:nvSpPr>
          <p:cNvPr id="5" name="Ellipse 4"/>
          <p:cNvSpPr/>
          <p:nvPr/>
        </p:nvSpPr>
        <p:spPr>
          <a:xfrm>
            <a:off x="3657599" y="3052694"/>
            <a:ext cx="1762897" cy="216813"/>
          </a:xfrm>
          <a:prstGeom prst="ellipse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131129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199D7B2-6325-7CE0-8031-CE1A0D4E01F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oneTexte 3">
            <a:extLst>
              <a:ext uri="{FF2B5EF4-FFF2-40B4-BE49-F238E27FC236}">
                <a16:creationId xmlns:a16="http://schemas.microsoft.com/office/drawing/2014/main" id="{B5C1FFBD-C91E-47F5-2E4F-773D3A3238E3}"/>
              </a:ext>
            </a:extLst>
          </p:cNvPr>
          <p:cNvSpPr txBox="1"/>
          <p:nvPr/>
        </p:nvSpPr>
        <p:spPr>
          <a:xfrm>
            <a:off x="381838" y="562707"/>
            <a:ext cx="1003830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Points particuliers </a:t>
            </a:r>
            <a:r>
              <a:rPr lang="fr-FR" dirty="0" smtClean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Antisepsie » (2/2</a:t>
            </a:r>
            <a:r>
              <a:rPr lang="fr-FR" dirty="0">
                <a:highlight>
                  <a:srgbClr val="FFFF00"/>
                </a:highlight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</a:t>
            </a:r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(cf. Guide de remplissage à destination des auditeurs)</a:t>
            </a:r>
          </a:p>
        </p:txBody>
      </p:sp>
      <p:pic>
        <p:nvPicPr>
          <p:cNvPr id="3" name="Image 2">
            <a:extLst>
              <a:ext uri="{FF2B5EF4-FFF2-40B4-BE49-F238E27FC236}">
                <a16:creationId xmlns:a16="http://schemas.microsoft.com/office/drawing/2014/main" id="{52E9E392-32D6-B8CF-16BB-FAC2F58FDE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17803" y="1336482"/>
            <a:ext cx="10454997" cy="1905065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5" name="ZoneTexte 4">
            <a:extLst>
              <a:ext uri="{FF2B5EF4-FFF2-40B4-BE49-F238E27FC236}">
                <a16:creationId xmlns:a16="http://schemas.microsoft.com/office/drawing/2014/main" id="{166DA10D-DC0A-18CE-F05D-E2D72B2E99AD}"/>
              </a:ext>
            </a:extLst>
          </p:cNvPr>
          <p:cNvSpPr txBox="1"/>
          <p:nvPr/>
        </p:nvSpPr>
        <p:spPr>
          <a:xfrm>
            <a:off x="2449938" y="3387724"/>
            <a:ext cx="904702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i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exemple : versement direct du flacon sur la peau  (pratique à risque de coulures et macération – à identifier)</a:t>
            </a:r>
          </a:p>
        </p:txBody>
      </p:sp>
      <p:cxnSp>
        <p:nvCxnSpPr>
          <p:cNvPr id="8" name="Connecteur droit avec flèche 7">
            <a:extLst>
              <a:ext uri="{FF2B5EF4-FFF2-40B4-BE49-F238E27FC236}">
                <a16:creationId xmlns:a16="http://schemas.microsoft.com/office/drawing/2014/main" id="{5F33B166-70BA-F6DF-0F95-288A3FEB1895}"/>
              </a:ext>
            </a:extLst>
          </p:cNvPr>
          <p:cNvCxnSpPr>
            <a:cxnSpLocks/>
          </p:cNvCxnSpPr>
          <p:nvPr/>
        </p:nvCxnSpPr>
        <p:spPr>
          <a:xfrm flipV="1">
            <a:off x="3312608" y="2481943"/>
            <a:ext cx="746926" cy="86748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ZoneTexte 8">
            <a:extLst>
              <a:ext uri="{FF2B5EF4-FFF2-40B4-BE49-F238E27FC236}">
                <a16:creationId xmlns:a16="http://schemas.microsoft.com/office/drawing/2014/main" id="{D505ED3E-4010-55DE-C9A6-C0EC2D9A10F4}"/>
              </a:ext>
            </a:extLst>
          </p:cNvPr>
          <p:cNvSpPr txBox="1"/>
          <p:nvPr/>
        </p:nvSpPr>
        <p:spPr>
          <a:xfrm>
            <a:off x="478181" y="3828649"/>
            <a:ext cx="977998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Remarque : la « méthode d’application » est présentée dans le rapport en croisement avec le « port de gants » </a:t>
            </a:r>
          </a:p>
          <a:p>
            <a:r>
              <a:rPr lang="fr-FR" sz="16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car l’interprétation se fait sur l’ensemble de ces deux critères</a:t>
            </a:r>
          </a:p>
        </p:txBody>
      </p:sp>
      <p:sp>
        <p:nvSpPr>
          <p:cNvPr id="12" name="Ellipse 11">
            <a:extLst>
              <a:ext uri="{FF2B5EF4-FFF2-40B4-BE49-F238E27FC236}">
                <a16:creationId xmlns:a16="http://schemas.microsoft.com/office/drawing/2014/main" id="{E0B661EA-C850-9ED7-2CDA-163E32460AFE}"/>
              </a:ext>
            </a:extLst>
          </p:cNvPr>
          <p:cNvSpPr/>
          <p:nvPr/>
        </p:nvSpPr>
        <p:spPr>
          <a:xfrm>
            <a:off x="3692769" y="2335766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3" name="Ellipse 12">
            <a:extLst>
              <a:ext uri="{FF2B5EF4-FFF2-40B4-BE49-F238E27FC236}">
                <a16:creationId xmlns:a16="http://schemas.microsoft.com/office/drawing/2014/main" id="{4C627B5A-0E9A-9EFE-759B-4D0EE3484660}"/>
              </a:ext>
            </a:extLst>
          </p:cNvPr>
          <p:cNvSpPr/>
          <p:nvPr/>
        </p:nvSpPr>
        <p:spPr>
          <a:xfrm>
            <a:off x="7182586" y="2340869"/>
            <a:ext cx="170822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cxnSp>
        <p:nvCxnSpPr>
          <p:cNvPr id="17" name="Connecteur droit avec flèche 16">
            <a:extLst>
              <a:ext uri="{FF2B5EF4-FFF2-40B4-BE49-F238E27FC236}">
                <a16:creationId xmlns:a16="http://schemas.microsoft.com/office/drawing/2014/main" id="{1AC091FA-A543-4113-26CB-7EE4E7E92EE7}"/>
              </a:ext>
            </a:extLst>
          </p:cNvPr>
          <p:cNvCxnSpPr/>
          <p:nvPr/>
        </p:nvCxnSpPr>
        <p:spPr>
          <a:xfrm flipV="1">
            <a:off x="6792686" y="2627168"/>
            <a:ext cx="663191" cy="749740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22" name="Image 21">
            <a:extLst>
              <a:ext uri="{FF2B5EF4-FFF2-40B4-BE49-F238E27FC236}">
                <a16:creationId xmlns:a16="http://schemas.microsoft.com/office/drawing/2014/main" id="{EBD2F9F0-84C8-882C-ABD9-9DB3487ED257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8181" y="4640114"/>
            <a:ext cx="10454997" cy="157049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11" name="Ellipse 10">
            <a:extLst>
              <a:ext uri="{FF2B5EF4-FFF2-40B4-BE49-F238E27FC236}">
                <a16:creationId xmlns:a16="http://schemas.microsoft.com/office/drawing/2014/main" id="{E0B661EA-C850-9ED7-2CDA-163E32460AFE}"/>
              </a:ext>
            </a:extLst>
          </p:cNvPr>
          <p:cNvSpPr/>
          <p:nvPr/>
        </p:nvSpPr>
        <p:spPr>
          <a:xfrm>
            <a:off x="933094" y="5858409"/>
            <a:ext cx="2946928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4" name="Ellipse 13">
            <a:extLst>
              <a:ext uri="{FF2B5EF4-FFF2-40B4-BE49-F238E27FC236}">
                <a16:creationId xmlns:a16="http://schemas.microsoft.com/office/drawing/2014/main" id="{E0B661EA-C850-9ED7-2CDA-163E32460AFE}"/>
              </a:ext>
            </a:extLst>
          </p:cNvPr>
          <p:cNvSpPr/>
          <p:nvPr/>
        </p:nvSpPr>
        <p:spPr>
          <a:xfrm>
            <a:off x="933094" y="5279659"/>
            <a:ext cx="2823360" cy="291402"/>
          </a:xfrm>
          <a:prstGeom prst="ellipse">
            <a:avLst/>
          </a:prstGeom>
          <a:noFill/>
          <a:ln>
            <a:solidFill>
              <a:srgbClr val="00B0F0"/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7902680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>
            <a:extLst>
              <a:ext uri="{FF2B5EF4-FFF2-40B4-BE49-F238E27FC236}">
                <a16:creationId xmlns:a16="http://schemas.microsoft.com/office/drawing/2014/main" id="{E4F191BB-C3B2-555A-824F-FA168704B19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49518" y="128464"/>
            <a:ext cx="10515600" cy="1325563"/>
          </a:xfrm>
        </p:spPr>
        <p:txBody>
          <a:bodyPr>
            <a:normAutofit/>
          </a:bodyPr>
          <a:lstStyle/>
          <a:p>
            <a:r>
              <a:rPr lang="fr-FR" sz="3200" dirty="0" smtClean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L’évaluation en pratique </a:t>
            </a:r>
            <a:r>
              <a:rPr lang="fr-FR" sz="3200" dirty="0" smtClean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lang="fr-FR" sz="3200" dirty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 </a:t>
            </a:r>
            <a:r>
              <a:rPr lang="fr-FR" sz="3200" dirty="0" smtClean="0">
                <a:solidFill>
                  <a:srgbClr val="7030A0"/>
                </a:solidFill>
                <a:latin typeface="Britannic Bold" panose="020B0903060703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situations</a:t>
            </a:r>
            <a:endParaRPr lang="fr-FR" sz="3200" dirty="0">
              <a:solidFill>
                <a:srgbClr val="7030A0"/>
              </a:solidFill>
              <a:latin typeface="Britannic Bold" panose="020B090306070302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94499D13-43C3-5435-B578-59D8116ECF30}"/>
              </a:ext>
            </a:extLst>
          </p:cNvPr>
          <p:cNvSpPr/>
          <p:nvPr/>
        </p:nvSpPr>
        <p:spPr>
          <a:xfrm>
            <a:off x="8645529" y="1425931"/>
            <a:ext cx="2069961" cy="13255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Antisepsie </a:t>
            </a:r>
          </a:p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unique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996424C5-EA09-49D7-DBCC-096C763D4D08}"/>
              </a:ext>
            </a:extLst>
          </p:cNvPr>
          <p:cNvSpPr/>
          <p:nvPr/>
        </p:nvSpPr>
        <p:spPr>
          <a:xfrm>
            <a:off x="571353" y="1425931"/>
            <a:ext cx="2069961" cy="13255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ère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antisepsie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933A54A9-6411-D5EC-76F0-1508FC523644}"/>
              </a:ext>
            </a:extLst>
          </p:cNvPr>
          <p:cNvSpPr/>
          <p:nvPr/>
        </p:nvSpPr>
        <p:spPr>
          <a:xfrm>
            <a:off x="2641314" y="1425931"/>
            <a:ext cx="2069961" cy="1325563"/>
          </a:xfrm>
          <a:prstGeom prst="rect">
            <a:avLst/>
          </a:prstGeom>
          <a:solidFill>
            <a:srgbClr val="7030A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2</a:t>
            </a:r>
            <a:r>
              <a:rPr lang="fr-FR" b="1" baseline="300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ème</a:t>
            </a:r>
            <a:r>
              <a:rPr lang="fr-FR" b="1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antisepsie</a:t>
            </a:r>
            <a:endParaRPr lang="fr-FR" dirty="0"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4" name="ZoneTexte 23">
            <a:extLst>
              <a:ext uri="{FF2B5EF4-FFF2-40B4-BE49-F238E27FC236}">
                <a16:creationId xmlns:a16="http://schemas.microsoft.com/office/drawing/2014/main" id="{76951AC2-600A-011F-499D-B565A45FF005}"/>
              </a:ext>
            </a:extLst>
          </p:cNvPr>
          <p:cNvSpPr txBox="1"/>
          <p:nvPr/>
        </p:nvSpPr>
        <p:spPr>
          <a:xfrm>
            <a:off x="7322791" y="190404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17% </a:t>
            </a:r>
          </a:p>
        </p:txBody>
      </p:sp>
      <p:sp>
        <p:nvSpPr>
          <p:cNvPr id="25" name="ZoneTexte 24">
            <a:extLst>
              <a:ext uri="{FF2B5EF4-FFF2-40B4-BE49-F238E27FC236}">
                <a16:creationId xmlns:a16="http://schemas.microsoft.com/office/drawing/2014/main" id="{3B3B44C3-A654-88EA-A06C-7E0E34FED160}"/>
              </a:ext>
            </a:extLst>
          </p:cNvPr>
          <p:cNvSpPr txBox="1"/>
          <p:nvPr/>
        </p:nvSpPr>
        <p:spPr>
          <a:xfrm>
            <a:off x="5125323" y="1904046"/>
            <a:ext cx="6367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83% </a:t>
            </a:r>
          </a:p>
        </p:txBody>
      </p:sp>
      <p:sp>
        <p:nvSpPr>
          <p:cNvPr id="3" name="ZoneTexte 2">
            <a:extLst>
              <a:ext uri="{FF2B5EF4-FFF2-40B4-BE49-F238E27FC236}">
                <a16:creationId xmlns:a16="http://schemas.microsoft.com/office/drawing/2014/main" id="{643A84E1-6B25-3B70-2573-9565429FB9C3}"/>
              </a:ext>
            </a:extLst>
          </p:cNvPr>
          <p:cNvSpPr txBox="1"/>
          <p:nvPr/>
        </p:nvSpPr>
        <p:spPr>
          <a:xfrm>
            <a:off x="5327010" y="1719380"/>
            <a:ext cx="2319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Source :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enquête </a:t>
            </a:r>
          </a:p>
          <a:p>
            <a:pPr algn="ctr"/>
            <a:r>
              <a:rPr lang="fr-FR" sz="1400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« PCO-DCF »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143602" y="2924850"/>
            <a:ext cx="3015934" cy="331226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Imag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8716" y="2924850"/>
            <a:ext cx="4643545" cy="338266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8" name="ZoneTexte 7">
            <a:extLst>
              <a:ext uri="{FF2B5EF4-FFF2-40B4-BE49-F238E27FC236}">
                <a16:creationId xmlns:a16="http://schemas.microsoft.com/office/drawing/2014/main" id="{045CBED1-DA5C-4D90-8225-C50F521A536E}"/>
              </a:ext>
            </a:extLst>
          </p:cNvPr>
          <p:cNvSpPr txBox="1"/>
          <p:nvPr/>
        </p:nvSpPr>
        <p:spPr>
          <a:xfrm>
            <a:off x="4900618" y="1223195"/>
            <a:ext cx="1128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/>
              <a:t>Double </a:t>
            </a:r>
          </a:p>
          <a:p>
            <a:pPr algn="ctr"/>
            <a:r>
              <a:rPr lang="fr-FR" u="sng" dirty="0"/>
              <a:t>antisepsie</a:t>
            </a: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D38E4C5A-6A43-480E-928D-807039D4FB89}"/>
              </a:ext>
            </a:extLst>
          </p:cNvPr>
          <p:cNvSpPr txBox="1"/>
          <p:nvPr/>
        </p:nvSpPr>
        <p:spPr>
          <a:xfrm>
            <a:off x="7037621" y="1223195"/>
            <a:ext cx="11287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fr-FR" u="sng" dirty="0"/>
              <a:t>Simple</a:t>
            </a:r>
          </a:p>
          <a:p>
            <a:pPr algn="ctr"/>
            <a:r>
              <a:rPr lang="fr-FR" u="sng" dirty="0"/>
              <a:t>antisepsie</a:t>
            </a:r>
          </a:p>
        </p:txBody>
      </p:sp>
      <p:sp>
        <p:nvSpPr>
          <p:cNvPr id="9" name="Ellipse 8">
            <a:extLst>
              <a:ext uri="{FF2B5EF4-FFF2-40B4-BE49-F238E27FC236}">
                <a16:creationId xmlns:a16="http://schemas.microsoft.com/office/drawing/2014/main" id="{D4CCBE9C-B160-4948-BB38-1DBAF24A456C}"/>
              </a:ext>
            </a:extLst>
          </p:cNvPr>
          <p:cNvSpPr/>
          <p:nvPr/>
        </p:nvSpPr>
        <p:spPr>
          <a:xfrm>
            <a:off x="5961208" y="1719380"/>
            <a:ext cx="1073501" cy="829378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ZoneTexte 9"/>
          <p:cNvSpPr txBox="1"/>
          <p:nvPr/>
        </p:nvSpPr>
        <p:spPr>
          <a:xfrm>
            <a:off x="5096003" y="5708673"/>
            <a:ext cx="1604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i="1" dirty="0" smtClean="0"/>
              <a:t>2 colonnes </a:t>
            </a:r>
          </a:p>
          <a:p>
            <a:r>
              <a:rPr lang="fr-FR" i="1" dirty="0" smtClean="0"/>
              <a:t>à remplir</a:t>
            </a:r>
            <a:endParaRPr lang="en-GB" i="1" dirty="0"/>
          </a:p>
        </p:txBody>
      </p:sp>
      <p:sp>
        <p:nvSpPr>
          <p:cNvPr id="15" name="ZoneTexte 14"/>
          <p:cNvSpPr txBox="1"/>
          <p:nvPr/>
        </p:nvSpPr>
        <p:spPr>
          <a:xfrm>
            <a:off x="6497958" y="5708673"/>
            <a:ext cx="16049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i="1" dirty="0"/>
              <a:t>1</a:t>
            </a:r>
            <a:r>
              <a:rPr lang="fr-FR" i="1" dirty="0" smtClean="0"/>
              <a:t> colonne </a:t>
            </a:r>
          </a:p>
          <a:p>
            <a:pPr algn="r"/>
            <a:r>
              <a:rPr lang="fr-FR" i="1" dirty="0" smtClean="0"/>
              <a:t>à remplir</a:t>
            </a: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131892953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1548</TotalTime>
  <Words>887</Words>
  <Application>Microsoft Office PowerPoint</Application>
  <PresentationFormat>Grand écran</PresentationFormat>
  <Paragraphs>177</Paragraphs>
  <Slides>15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15</vt:i4>
      </vt:variant>
    </vt:vector>
  </HeadingPairs>
  <TitlesOfParts>
    <vt:vector size="22" baseType="lpstr">
      <vt:lpstr>Arial</vt:lpstr>
      <vt:lpstr>Britannic Bold</vt:lpstr>
      <vt:lpstr>Calibri</vt:lpstr>
      <vt:lpstr>Calibri Light</vt:lpstr>
      <vt:lpstr>Times New Roman</vt:lpstr>
      <vt:lpstr>Wingdings</vt:lpstr>
      <vt:lpstr>Thème Office</vt:lpstr>
      <vt:lpstr>Quick-audit PCO « Antisepsie » Formation des auditeurs</vt:lpstr>
      <vt:lpstr>Présentation PowerPoint</vt:lpstr>
      <vt:lpstr>Antisepsie – Rappel des recommandations</vt:lpstr>
      <vt:lpstr>Conditions générales de mise en œuvre </vt:lpstr>
      <vt:lpstr>Présentation PowerPoint</vt:lpstr>
      <vt:lpstr>Présentation PowerPoint</vt:lpstr>
      <vt:lpstr>Présentation PowerPoint</vt:lpstr>
      <vt:lpstr>Présentation PowerPoint</vt:lpstr>
      <vt:lpstr>L’évaluation en pratique : 2 situations</vt:lpstr>
      <vt:lpstr>Outil informatique : sous format Excel®</vt:lpstr>
      <vt:lpstr>Présentation PowerPoint</vt:lpstr>
      <vt:lpstr>Masque de saisie : commun à détersion et antisepsie</vt:lpstr>
      <vt:lpstr>Rapport automatisé : spécifique à l’antisepsie</vt:lpstr>
      <vt:lpstr>Diaporama automatisé : spécifique à l’antisepsie</vt:lpstr>
      <vt:lpstr>Ou trouver les outils ? sur le site du CPias IDF https://www.cpias-ile-de-france.fr/spicmi/prevention/quick-audit-pco.php</vt:lpstr>
    </vt:vector>
  </TitlesOfParts>
  <Company>APHP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 outil modulaire et modulable, clé en mains</dc:title>
  <dc:creator>VERJAT TRANNOY Delphine</dc:creator>
  <cp:lastModifiedBy>VERJAT TRANNOY Delphine</cp:lastModifiedBy>
  <cp:revision>105</cp:revision>
  <cp:lastPrinted>2024-10-18T09:33:06Z</cp:lastPrinted>
  <dcterms:created xsi:type="dcterms:W3CDTF">2024-10-10T11:12:41Z</dcterms:created>
  <dcterms:modified xsi:type="dcterms:W3CDTF">2024-10-18T12:41:27Z</dcterms:modified>
</cp:coreProperties>
</file>