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269" r:id="rId2"/>
    <p:sldId id="270" r:id="rId3"/>
    <p:sldId id="286" r:id="rId4"/>
    <p:sldId id="287" r:id="rId5"/>
    <p:sldId id="271" r:id="rId6"/>
    <p:sldId id="304" r:id="rId7"/>
    <p:sldId id="289" r:id="rId8"/>
    <p:sldId id="290" r:id="rId9"/>
    <p:sldId id="291" r:id="rId10"/>
    <p:sldId id="258" r:id="rId11"/>
    <p:sldId id="264" r:id="rId12"/>
    <p:sldId id="265" r:id="rId13"/>
    <p:sldId id="266" r:id="rId14"/>
    <p:sldId id="268" r:id="rId15"/>
    <p:sldId id="300" r:id="rId16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D7"/>
    <a:srgbClr val="DAD9DF"/>
    <a:srgbClr val="CCCCD3"/>
    <a:srgbClr val="CFC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8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5A7746-F571-4701-9813-69E3AD5319AF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1275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08CD9A-DBEA-4232-907B-8FFA2572787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18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984A-73B9-4CEB-9DC2-6601FB5552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5532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984A-73B9-4CEB-9DC2-6601FB5552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142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984A-73B9-4CEB-9DC2-6601FB5552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287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984A-73B9-4CEB-9DC2-6601FB5552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4370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984A-73B9-4CEB-9DC2-6601FB5552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549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984A-73B9-4CEB-9DC2-6601FB5552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368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984A-73B9-4CEB-9DC2-6601FB5552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082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984A-73B9-4CEB-9DC2-6601FB5552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317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984A-73B9-4CEB-9DC2-6601FB5552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6374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984A-73B9-4CEB-9DC2-6601FB5552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02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984A-73B9-4CEB-9DC2-6601FB5552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819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8984A-73B9-4CEB-9DC2-6601FB5552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783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spicmi.contact@aphp.fr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pias-ile-de-france.fr/spicmi/prevention/quick-audit-pco.php" TargetMode="External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3732E6-4E0E-B449-F7F2-3EB1D867C5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1961" y="1027506"/>
            <a:ext cx="11286197" cy="2627275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fr-FR" sz="4800" dirty="0">
                <a:solidFill>
                  <a:srgbClr val="7030A0"/>
                </a:solidFill>
                <a:effectLst/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Quick-audit PCO « Détersion »</a:t>
            </a:r>
            <a:br>
              <a:rPr lang="fr-FR" sz="4800" dirty="0">
                <a:solidFill>
                  <a:srgbClr val="7030A0"/>
                </a:solidFill>
                <a:effectLst/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4400" dirty="0">
                <a:solidFill>
                  <a:srgbClr val="0070C0"/>
                </a:solidFill>
                <a:effectLst/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 des auditeurs</a:t>
            </a:r>
            <a:endParaRPr lang="en-US" sz="5400" dirty="0">
              <a:ln w="22225">
                <a:solidFill>
                  <a:schemeClr val="tx1"/>
                </a:solidFill>
                <a:miter lim="800000"/>
              </a:ln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4907402-4DF9-40A3-C4F3-D59C2A9187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" y="4631160"/>
            <a:ext cx="7853131" cy="1906799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n-US" sz="1500" b="1" dirty="0" err="1">
                <a:latin typeface="Calibri" panose="020F0502020204030204" pitchFamily="34" charset="0"/>
                <a:cs typeface="Calibri" panose="020F0502020204030204" pitchFamily="34" charset="0"/>
              </a:rPr>
              <a:t>Equipe</a:t>
            </a:r>
            <a:r>
              <a:rPr lang="en-US" sz="1500" b="1" dirty="0">
                <a:latin typeface="Calibri" panose="020F0502020204030204" pitchFamily="34" charset="0"/>
                <a:cs typeface="Calibri" panose="020F0502020204030204" pitchFamily="34" charset="0"/>
              </a:rPr>
              <a:t> Spicmi – volet </a:t>
            </a:r>
            <a:r>
              <a:rPr lang="en-US" sz="1500" b="1" dirty="0" err="1">
                <a:latin typeface="Calibri" panose="020F0502020204030204" pitchFamily="34" charset="0"/>
                <a:cs typeface="Calibri" panose="020F0502020204030204" pitchFamily="34" charset="0"/>
              </a:rPr>
              <a:t>Prévention</a:t>
            </a:r>
            <a:endParaRPr lang="en-US" sz="15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sz="1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Pour </a:t>
            </a:r>
            <a:r>
              <a:rPr lang="en-US" sz="1500" i="1" dirty="0" err="1">
                <a:latin typeface="Calibri" panose="020F0502020204030204" pitchFamily="34" charset="0"/>
                <a:cs typeface="Calibri" panose="020F0502020204030204" pitchFamily="34" charset="0"/>
              </a:rPr>
              <a:t>toutes</a:t>
            </a:r>
            <a:r>
              <a:rPr lang="en-US" sz="15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i="1" dirty="0" err="1">
                <a:latin typeface="Calibri" panose="020F0502020204030204" pitchFamily="34" charset="0"/>
                <a:cs typeface="Calibri" panose="020F0502020204030204" pitchFamily="34" charset="0"/>
              </a:rPr>
              <a:t>vos</a:t>
            </a:r>
            <a:r>
              <a:rPr lang="en-US" sz="1500" i="1" dirty="0">
                <a:latin typeface="Calibri" panose="020F0502020204030204" pitchFamily="34" charset="0"/>
                <a:cs typeface="Calibri" panose="020F0502020204030204" pitchFamily="34" charset="0"/>
              </a:rPr>
              <a:t> questions </a:t>
            </a:r>
            <a:r>
              <a:rPr lang="en-US" sz="1500" i="1" dirty="0" err="1">
                <a:latin typeface="Calibri" panose="020F0502020204030204" pitchFamily="34" charset="0"/>
                <a:cs typeface="Calibri" panose="020F0502020204030204" pitchFamily="34" charset="0"/>
              </a:rPr>
              <a:t>ou</a:t>
            </a:r>
            <a:r>
              <a:rPr lang="en-US" sz="1500" i="1" dirty="0">
                <a:latin typeface="Calibri" panose="020F0502020204030204" pitchFamily="34" charset="0"/>
                <a:cs typeface="Calibri" panose="020F0502020204030204" pitchFamily="34" charset="0"/>
              </a:rPr>
              <a:t> pour </a:t>
            </a:r>
            <a:r>
              <a:rPr lang="en-US" sz="1500" i="1" dirty="0" err="1">
                <a:latin typeface="Calibri" panose="020F0502020204030204" pitchFamily="34" charset="0"/>
                <a:cs typeface="Calibri" panose="020F0502020204030204" pitchFamily="34" charset="0"/>
              </a:rPr>
              <a:t>recevoir</a:t>
            </a:r>
            <a:r>
              <a:rPr lang="en-US" sz="1500" i="1" dirty="0">
                <a:latin typeface="Calibri" panose="020F0502020204030204" pitchFamily="34" charset="0"/>
                <a:cs typeface="Calibri" panose="020F0502020204030204" pitchFamily="34" charset="0"/>
              </a:rPr>
              <a:t> des </a:t>
            </a:r>
            <a:r>
              <a:rPr lang="en-US" sz="1500" i="1" dirty="0" err="1">
                <a:latin typeface="Calibri" panose="020F0502020204030204" pitchFamily="34" charset="0"/>
                <a:cs typeface="Calibri" panose="020F0502020204030204" pitchFamily="34" charset="0"/>
              </a:rPr>
              <a:t>informations</a:t>
            </a:r>
            <a:r>
              <a:rPr lang="en-US" sz="1500" i="1" dirty="0">
                <a:latin typeface="Calibri" panose="020F0502020204030204" pitchFamily="34" charset="0"/>
                <a:cs typeface="Calibri" panose="020F0502020204030204" pitchFamily="34" charset="0"/>
              </a:rPr>
              <a:t> sur le </a:t>
            </a:r>
            <a:r>
              <a:rPr lang="en-US" sz="1500" i="1" dirty="0" err="1">
                <a:latin typeface="Calibri" panose="020F0502020204030204" pitchFamily="34" charset="0"/>
                <a:cs typeface="Calibri" panose="020F0502020204030204" pitchFamily="34" charset="0"/>
              </a:rPr>
              <a:t>programme</a:t>
            </a:r>
            <a:r>
              <a:rPr lang="en-US" sz="15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i="1" dirty="0" err="1">
                <a:latin typeface="Calibri" panose="020F0502020204030204" pitchFamily="34" charset="0"/>
                <a:cs typeface="Calibri" panose="020F0502020204030204" pitchFamily="34" charset="0"/>
              </a:rPr>
              <a:t>Spicmi</a:t>
            </a:r>
            <a:r>
              <a:rPr lang="en-US" sz="1500" i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</a:p>
          <a:p>
            <a:pPr algn="l"/>
            <a:r>
              <a:rPr lang="en-US" sz="1500" i="1" dirty="0" err="1">
                <a:latin typeface="Calibri" panose="020F0502020204030204" pitchFamily="34" charset="0"/>
                <a:cs typeface="Calibri" panose="020F0502020204030204" pitchFamily="34" charset="0"/>
              </a:rPr>
              <a:t>une</a:t>
            </a:r>
            <a:r>
              <a:rPr lang="en-US" sz="15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i="1" dirty="0" err="1">
                <a:latin typeface="Calibri" panose="020F0502020204030204" pitchFamily="34" charset="0"/>
                <a:cs typeface="Calibri" panose="020F0502020204030204" pitchFamily="34" charset="0"/>
              </a:rPr>
              <a:t>seule</a:t>
            </a:r>
            <a:r>
              <a:rPr lang="en-US" sz="15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i="1" dirty="0" err="1">
                <a:latin typeface="Calibri" panose="020F0502020204030204" pitchFamily="34" charset="0"/>
                <a:cs typeface="Calibri" panose="020F0502020204030204" pitchFamily="34" charset="0"/>
              </a:rPr>
              <a:t>adresse</a:t>
            </a:r>
            <a:r>
              <a:rPr lang="en-US" sz="1500" i="1" dirty="0"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en-US" sz="1500" i="1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spicmi.contact@aphp.fr</a:t>
            </a:r>
            <a:endParaRPr lang="en-US" sz="15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sz="1500" i="1" dirty="0"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endParaRPr lang="en-US" sz="1500" i="1" dirty="0"/>
          </a:p>
        </p:txBody>
      </p:sp>
      <p:sp>
        <p:nvSpPr>
          <p:cNvPr id="4" name="ZoneTexte 3"/>
          <p:cNvSpPr txBox="1"/>
          <p:nvPr/>
        </p:nvSpPr>
        <p:spPr>
          <a:xfrm>
            <a:off x="203200" y="235742"/>
            <a:ext cx="34075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fr-FR" sz="2800" dirty="0">
                <a:solidFill>
                  <a:srgbClr val="7030A0"/>
                </a:solidFill>
                <a:latin typeface="Britannic Bold" panose="020B0903060703020204" pitchFamily="34" charset="0"/>
              </a:rPr>
              <a:t>Programme SPICMI </a:t>
            </a:r>
          </a:p>
        </p:txBody>
      </p:sp>
      <p:pic>
        <p:nvPicPr>
          <p:cNvPr id="9" name="Picture 2" descr="01-cpias-quadri">
            <a:extLst>
              <a:ext uri="{FF2B5EF4-FFF2-40B4-BE49-F238E27FC236}">
                <a16:creationId xmlns:a16="http://schemas.microsoft.com/office/drawing/2014/main" id="{A5548D33-40DC-5906-096F-EDF3610797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3861" y="1238808"/>
            <a:ext cx="1394355" cy="121755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7272" y="383207"/>
            <a:ext cx="2377228" cy="9113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5982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>
                <a:solidFill>
                  <a:srgbClr val="7030A0"/>
                </a:solidFill>
                <a:latin typeface="Britannic Bold" panose="020B0903060703020204" pitchFamily="34" charset="0"/>
              </a:rPr>
              <a:t>Outil </a:t>
            </a:r>
            <a:r>
              <a:rPr lang="fr-FR" sz="3600" dirty="0">
                <a:solidFill>
                  <a:srgbClr val="7030A0"/>
                </a:solidFill>
                <a:latin typeface="Britannic Bold" panose="020B0903060703020204" pitchFamily="34" charset="0"/>
              </a:rPr>
              <a:t>informatique : sous format Excel®</a:t>
            </a:r>
            <a:endParaRPr lang="en-GB" sz="3600" dirty="0">
              <a:solidFill>
                <a:srgbClr val="7030A0"/>
              </a:solidFill>
              <a:latin typeface="Britannic Bold" panose="020B0903060703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b="1" dirty="0">
                <a:solidFill>
                  <a:srgbClr val="0070C0"/>
                </a:solidFill>
              </a:rPr>
              <a:t>Page d’information</a:t>
            </a:r>
            <a:r>
              <a:rPr lang="fr-FR" dirty="0">
                <a:solidFill>
                  <a:srgbClr val="0070C0"/>
                </a:solidFill>
              </a:rPr>
              <a:t> </a:t>
            </a:r>
            <a:r>
              <a:rPr lang="fr-FR" dirty="0"/>
              <a:t>comprenant un champ pour le nom de l’ES </a:t>
            </a:r>
          </a:p>
          <a:p>
            <a:pPr marL="0" indent="0">
              <a:buNone/>
            </a:pPr>
            <a:endParaRPr lang="fr-F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2200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fr-FR" sz="2200" dirty="0">
                <a:solidFill>
                  <a:srgbClr val="FF0000"/>
                </a:solidFill>
              </a:rPr>
              <a:t>à remplir pour valorisation de la participation et échange avec </a:t>
            </a:r>
            <a:r>
              <a:rPr lang="fr-FR" sz="2200" dirty="0" err="1">
                <a:solidFill>
                  <a:srgbClr val="FF0000"/>
                </a:solidFill>
              </a:rPr>
              <a:t>Spicmi</a:t>
            </a:r>
            <a:r>
              <a:rPr lang="fr-FR" sz="2200" dirty="0">
                <a:solidFill>
                  <a:srgbClr val="FF0000"/>
                </a:solidFill>
              </a:rPr>
              <a:t> en cas d’anomalie</a:t>
            </a:r>
          </a:p>
          <a:p>
            <a:endParaRPr lang="fr-FR" dirty="0"/>
          </a:p>
          <a:p>
            <a:r>
              <a:rPr lang="en-GB" b="1" dirty="0">
                <a:solidFill>
                  <a:srgbClr val="0070C0"/>
                </a:solidFill>
              </a:rPr>
              <a:t>Onglets </a:t>
            </a:r>
            <a:r>
              <a:rPr lang="en-GB" b="1" dirty="0" err="1">
                <a:solidFill>
                  <a:srgbClr val="0070C0"/>
                </a:solidFill>
              </a:rPr>
              <a:t>distincts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dirty="0"/>
              <a:t>pour</a:t>
            </a:r>
            <a:r>
              <a:rPr lang="en-GB" b="1" dirty="0"/>
              <a:t> </a:t>
            </a:r>
            <a:r>
              <a:rPr lang="en-GB" dirty="0"/>
              <a:t>:</a:t>
            </a:r>
          </a:p>
          <a:p>
            <a:pPr>
              <a:buFontTx/>
              <a:buChar char="-"/>
            </a:pPr>
            <a:r>
              <a:rPr lang="en-GB" dirty="0"/>
              <a:t>la </a:t>
            </a:r>
            <a:r>
              <a:rPr lang="en-GB" b="1" dirty="0" err="1"/>
              <a:t>saisie</a:t>
            </a:r>
            <a:r>
              <a:rPr lang="en-GB" b="1" dirty="0"/>
              <a:t> </a:t>
            </a:r>
            <a:r>
              <a:rPr lang="en-GB" dirty="0"/>
              <a:t>des </a:t>
            </a:r>
            <a:r>
              <a:rPr lang="en-GB" dirty="0" err="1" smtClean="0"/>
              <a:t>données</a:t>
            </a:r>
            <a:endParaRPr lang="en-GB" dirty="0"/>
          </a:p>
          <a:p>
            <a:pPr>
              <a:buFontTx/>
              <a:buChar char="-"/>
            </a:pPr>
            <a:r>
              <a:rPr lang="en-GB" dirty="0" err="1"/>
              <a:t>l’édition</a:t>
            </a:r>
            <a:r>
              <a:rPr lang="en-GB" dirty="0"/>
              <a:t> du </a:t>
            </a:r>
            <a:r>
              <a:rPr lang="en-GB" b="1" dirty="0"/>
              <a:t>rapport </a:t>
            </a:r>
            <a:r>
              <a:rPr lang="en-GB" dirty="0" err="1"/>
              <a:t>automatisé</a:t>
            </a:r>
            <a:r>
              <a:rPr lang="en-GB" dirty="0"/>
              <a:t> sur la </a:t>
            </a:r>
            <a:r>
              <a:rPr lang="en-GB" dirty="0" err="1"/>
              <a:t>détersion</a:t>
            </a:r>
            <a:endParaRPr lang="en-GB" dirty="0"/>
          </a:p>
          <a:p>
            <a:pPr>
              <a:buFontTx/>
              <a:buChar char="-"/>
            </a:pPr>
            <a:r>
              <a:rPr lang="en-GB" dirty="0" err="1"/>
              <a:t>l’édition</a:t>
            </a:r>
            <a:r>
              <a:rPr lang="en-GB" dirty="0"/>
              <a:t> d’un </a:t>
            </a:r>
            <a:r>
              <a:rPr lang="en-GB" b="1" dirty="0" err="1"/>
              <a:t>diaporama</a:t>
            </a:r>
            <a:r>
              <a:rPr lang="en-GB" b="1" dirty="0"/>
              <a:t> </a:t>
            </a:r>
            <a:r>
              <a:rPr lang="en-GB" dirty="0" err="1"/>
              <a:t>automatisé</a:t>
            </a:r>
            <a:r>
              <a:rPr lang="en-GB" b="1" dirty="0"/>
              <a:t> </a:t>
            </a:r>
            <a:r>
              <a:rPr lang="en-GB" dirty="0"/>
              <a:t>sur la </a:t>
            </a:r>
            <a:r>
              <a:rPr lang="en-GB" dirty="0" err="1"/>
              <a:t>détersion</a:t>
            </a:r>
            <a:endParaRPr lang="en-GB" dirty="0"/>
          </a:p>
          <a:p>
            <a:pPr>
              <a:buFontTx/>
              <a:buChar char="-"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187993"/>
            <a:ext cx="6525536" cy="5525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259991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5379307" y="782595"/>
            <a:ext cx="655732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B050"/>
                </a:solidFill>
              </a:rPr>
              <a:t>Nom de l’ES </a:t>
            </a:r>
            <a:r>
              <a:rPr lang="fr-FR" dirty="0"/>
              <a:t>à remplir obligatoirement si envoi des données à </a:t>
            </a:r>
            <a:r>
              <a:rPr lang="fr-FR" dirty="0" err="1"/>
              <a:t>Spicmi</a:t>
            </a:r>
            <a:endParaRPr lang="fr-FR" dirty="0"/>
          </a:p>
          <a:p>
            <a:pPr marL="285750" indent="-285750">
              <a:buFontTx/>
              <a:buChar char="-"/>
            </a:pPr>
            <a:r>
              <a:rPr lang="fr-FR" sz="1600" dirty="0"/>
              <a:t>Affichage de participation dans le rapport national (valorisation)</a:t>
            </a:r>
          </a:p>
          <a:p>
            <a:pPr marL="285750" indent="-285750">
              <a:buFontTx/>
              <a:buChar char="-"/>
            </a:pPr>
            <a:r>
              <a:rPr lang="fr-FR" sz="1600" dirty="0"/>
              <a:t>Contact en cas d’anomalie lors de vérification du fichier </a:t>
            </a:r>
          </a:p>
          <a:p>
            <a:pPr marL="285750" indent="-285750">
              <a:buFontTx/>
              <a:buChar char="-"/>
            </a:pPr>
            <a:endParaRPr lang="fr-FR" sz="1400" dirty="0"/>
          </a:p>
          <a:p>
            <a:r>
              <a:rPr lang="fr-FR" b="1" dirty="0">
                <a:solidFill>
                  <a:srgbClr val="00B050"/>
                </a:solidFill>
              </a:rPr>
              <a:t>Saisie des données </a:t>
            </a:r>
            <a:r>
              <a:rPr lang="fr-FR" dirty="0"/>
              <a:t>: mode opératoire </a:t>
            </a:r>
          </a:p>
          <a:p>
            <a:pPr marL="285750" indent="-285750">
              <a:buFontTx/>
              <a:buChar char="-"/>
            </a:pPr>
            <a:r>
              <a:rPr lang="fr-FR" sz="1600" dirty="0"/>
              <a:t>signification des cases colorées</a:t>
            </a:r>
          </a:p>
          <a:p>
            <a:pPr marL="285750" indent="-285750">
              <a:buFontTx/>
              <a:buChar char="-"/>
            </a:pPr>
            <a:r>
              <a:rPr lang="fr-FR" sz="1600" dirty="0"/>
              <a:t>listes déroulantes</a:t>
            </a:r>
          </a:p>
          <a:p>
            <a:pPr marL="285750" indent="-285750">
              <a:buFontTx/>
              <a:buChar char="-"/>
            </a:pPr>
            <a:r>
              <a:rPr lang="fr-FR" sz="1600" dirty="0"/>
              <a:t>Signalement des incohérences ou données manquantes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b="1" dirty="0">
                <a:solidFill>
                  <a:srgbClr val="00B050"/>
                </a:solidFill>
              </a:rPr>
              <a:t>Impression des rapports et diaporamas  </a:t>
            </a:r>
            <a:r>
              <a:rPr lang="fr-FR" dirty="0"/>
              <a:t>(Excel ou PDF cf. page 2)</a:t>
            </a:r>
          </a:p>
          <a:p>
            <a:endParaRPr lang="fr-FR" dirty="0"/>
          </a:p>
          <a:p>
            <a:r>
              <a:rPr lang="fr-FR" b="1" dirty="0">
                <a:solidFill>
                  <a:srgbClr val="00B050"/>
                </a:solidFill>
              </a:rPr>
              <a:t>Base ES </a:t>
            </a:r>
            <a:r>
              <a:rPr lang="fr-FR" dirty="0"/>
              <a:t>: données brutes pour analyses complémentaires locales</a:t>
            </a:r>
          </a:p>
          <a:p>
            <a:endParaRPr lang="fr-FR" dirty="0"/>
          </a:p>
          <a:p>
            <a:r>
              <a:rPr lang="fr-FR" b="1" dirty="0">
                <a:solidFill>
                  <a:srgbClr val="00B050"/>
                </a:solidFill>
              </a:rPr>
              <a:t>Envoi des données à </a:t>
            </a:r>
            <a:r>
              <a:rPr lang="fr-FR" b="1" dirty="0" err="1">
                <a:solidFill>
                  <a:srgbClr val="00B050"/>
                </a:solidFill>
              </a:rPr>
              <a:t>Spicmi</a:t>
            </a:r>
            <a:r>
              <a:rPr lang="fr-FR" b="1" dirty="0">
                <a:solidFill>
                  <a:srgbClr val="00B050"/>
                </a:solidFill>
              </a:rPr>
              <a:t> </a:t>
            </a:r>
            <a:r>
              <a:rPr lang="fr-FR" dirty="0"/>
              <a:t>permet valorisation et comparaison avec les autres participants :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fr-FR" sz="1600" dirty="0">
                <a:sym typeface="Wingdings" panose="05000000000000000000" pitchFamily="2" charset="2"/>
              </a:rPr>
              <a:t>rapport automatisé multicentrique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fr-FR" sz="1600" dirty="0">
                <a:sym typeface="Wingdings" panose="05000000000000000000" pitchFamily="2" charset="2"/>
              </a:rPr>
              <a:t>rapport national détaillé</a:t>
            </a:r>
            <a:endParaRPr lang="fr-FR" sz="1600" dirty="0"/>
          </a:p>
          <a:p>
            <a:endParaRPr lang="en-GB" sz="1400" dirty="0"/>
          </a:p>
        </p:txBody>
      </p:sp>
      <p:sp>
        <p:nvSpPr>
          <p:cNvPr id="7" name="ZoneTexte 6"/>
          <p:cNvSpPr txBox="1"/>
          <p:nvPr/>
        </p:nvSpPr>
        <p:spPr>
          <a:xfrm>
            <a:off x="5585254" y="271849"/>
            <a:ext cx="6319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Fichier 2024 </a:t>
            </a:r>
            <a:r>
              <a:rPr lang="fr-FR" dirty="0"/>
              <a:t>– </a:t>
            </a:r>
            <a:r>
              <a:rPr lang="fr-FR" sz="1400" dirty="0">
                <a:solidFill>
                  <a:srgbClr val="FF0000"/>
                </a:solidFill>
              </a:rPr>
              <a:t>à utiliser pour des données recueillies jusqu’à fin décembre 2024 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46573" y="3188043"/>
            <a:ext cx="5156885" cy="7496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Pour vos restitutions orales : </a:t>
            </a:r>
          </a:p>
          <a:p>
            <a:pPr algn="ctr"/>
            <a:r>
              <a:rPr lang="fr-FR" dirty="0"/>
              <a:t>Possible d’utiliser les diaporamas sous format PDF</a:t>
            </a:r>
            <a:endParaRPr lang="en-GB" dirty="0"/>
          </a:p>
        </p:txBody>
      </p:sp>
      <p:sp>
        <p:nvSpPr>
          <p:cNvPr id="23" name="Flèche droite 22"/>
          <p:cNvSpPr/>
          <p:nvPr/>
        </p:nvSpPr>
        <p:spPr>
          <a:xfrm rot="8870301">
            <a:off x="4337468" y="1263631"/>
            <a:ext cx="1040111" cy="1858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Flèche droite 23"/>
          <p:cNvSpPr/>
          <p:nvPr/>
        </p:nvSpPr>
        <p:spPr>
          <a:xfrm rot="10040559">
            <a:off x="4331469" y="1976204"/>
            <a:ext cx="1040111" cy="1858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Flèche droite 24"/>
          <p:cNvSpPr/>
          <p:nvPr/>
        </p:nvSpPr>
        <p:spPr>
          <a:xfrm rot="12246578">
            <a:off x="4346597" y="4033910"/>
            <a:ext cx="1040111" cy="1858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Flèche droite 25"/>
          <p:cNvSpPr/>
          <p:nvPr/>
        </p:nvSpPr>
        <p:spPr>
          <a:xfrm rot="11355291">
            <a:off x="4360394" y="4740729"/>
            <a:ext cx="1040111" cy="1858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Flèche droite 26"/>
          <p:cNvSpPr/>
          <p:nvPr/>
        </p:nvSpPr>
        <p:spPr>
          <a:xfrm rot="11070307">
            <a:off x="4373489" y="5283784"/>
            <a:ext cx="1040111" cy="1858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623" y="1087689"/>
            <a:ext cx="3653738" cy="45527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464995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id="{5CABE669-5036-4929-B9D7-51DA12B8BB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254" y="1435579"/>
            <a:ext cx="9468331" cy="36782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551935" y="595437"/>
            <a:ext cx="10515600" cy="516324"/>
          </a:xfrm>
        </p:spPr>
        <p:txBody>
          <a:bodyPr>
            <a:normAutofit fontScale="90000"/>
          </a:bodyPr>
          <a:lstStyle/>
          <a:p>
            <a:r>
              <a:rPr lang="fr-FR" sz="3600" b="1" dirty="0">
                <a:solidFill>
                  <a:srgbClr val="7030A0"/>
                </a:solidFill>
                <a:latin typeface="Britannic Bold" panose="020B0903060703020204" pitchFamily="34" charset="0"/>
              </a:rPr>
              <a:t>Masque de saisie </a:t>
            </a:r>
            <a:r>
              <a:rPr lang="fr-FR" sz="3600" dirty="0">
                <a:solidFill>
                  <a:srgbClr val="7030A0"/>
                </a:solidFill>
                <a:latin typeface="Britannic Bold" panose="020B0903060703020204" pitchFamily="34" charset="0"/>
              </a:rPr>
              <a:t>: commun à détersion et antisepsie</a:t>
            </a:r>
            <a:endParaRPr lang="en-GB" sz="3600" dirty="0">
              <a:solidFill>
                <a:srgbClr val="0070C0"/>
              </a:solidFill>
              <a:latin typeface="Britannic Bold" panose="020B0903060703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9960907" y="3043326"/>
            <a:ext cx="189083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Dates</a:t>
            </a:r>
          </a:p>
          <a:p>
            <a:r>
              <a:rPr lang="fr-FR" dirty="0"/>
              <a:t>Menus déroulants</a:t>
            </a:r>
          </a:p>
          <a:p>
            <a:r>
              <a:rPr lang="fr-FR" dirty="0"/>
              <a:t>Texte libre</a:t>
            </a:r>
          </a:p>
          <a:p>
            <a:endParaRPr lang="fr-FR" dirty="0"/>
          </a:p>
        </p:txBody>
      </p:sp>
      <p:sp>
        <p:nvSpPr>
          <p:cNvPr id="6" name="Flèche vers le haut 5"/>
          <p:cNvSpPr/>
          <p:nvPr/>
        </p:nvSpPr>
        <p:spPr>
          <a:xfrm>
            <a:off x="909780" y="5585436"/>
            <a:ext cx="395417" cy="492869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07FAED5-D079-4B15-8B2B-B705A9D4B3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633" y="5196948"/>
            <a:ext cx="7277100" cy="25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3267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16324"/>
          </a:xfrm>
        </p:spPr>
        <p:txBody>
          <a:bodyPr>
            <a:normAutofit fontScale="90000"/>
          </a:bodyPr>
          <a:lstStyle/>
          <a:p>
            <a:r>
              <a:rPr lang="fr-FR" sz="3600" b="1" dirty="0">
                <a:solidFill>
                  <a:srgbClr val="7030A0"/>
                </a:solidFill>
                <a:latin typeface="Britannic Bold" panose="020B0903060703020204" pitchFamily="34" charset="0"/>
              </a:rPr>
              <a:t>Rapport</a:t>
            </a:r>
            <a:r>
              <a:rPr lang="fr-FR" sz="3600" dirty="0">
                <a:solidFill>
                  <a:srgbClr val="7030A0"/>
                </a:solidFill>
                <a:latin typeface="Britannic Bold" panose="020B0903060703020204" pitchFamily="34" charset="0"/>
              </a:rPr>
              <a:t> automatisé : spécifique à la détersion</a:t>
            </a:r>
            <a:endParaRPr lang="en-GB" sz="3600" dirty="0">
              <a:solidFill>
                <a:srgbClr val="0070C0"/>
              </a:solidFill>
              <a:latin typeface="Britannic Bold" panose="020B0903060703020204" pitchFamily="34" charset="0"/>
            </a:endParaRPr>
          </a:p>
        </p:txBody>
      </p:sp>
      <p:sp>
        <p:nvSpPr>
          <p:cNvPr id="7" name="Flèche vers le haut 6"/>
          <p:cNvSpPr/>
          <p:nvPr/>
        </p:nvSpPr>
        <p:spPr>
          <a:xfrm>
            <a:off x="3059967" y="6078518"/>
            <a:ext cx="395417" cy="492869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ZoneTexte 3"/>
          <p:cNvSpPr txBox="1"/>
          <p:nvPr/>
        </p:nvSpPr>
        <p:spPr>
          <a:xfrm>
            <a:off x="8503621" y="2411069"/>
            <a:ext cx="31474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/>
              <a:t>Majorité de graphiques</a:t>
            </a:r>
          </a:p>
          <a:p>
            <a:pPr marL="285750" indent="-285750">
              <a:buFontTx/>
              <a:buChar char="-"/>
            </a:pPr>
            <a:endParaRPr lang="en-GB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803C46E1-8C26-464C-A0DF-D434E3A64DE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1" r="1"/>
          <a:stretch/>
        </p:blipFill>
        <p:spPr>
          <a:xfrm>
            <a:off x="993422" y="1223962"/>
            <a:ext cx="7142840" cy="4410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E2C6647F-6DFC-4B9E-B999-C24F2ADCA8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3422" y="5718165"/>
            <a:ext cx="7296150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634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838200" y="365126"/>
            <a:ext cx="11024286" cy="516324"/>
          </a:xfrm>
        </p:spPr>
        <p:txBody>
          <a:bodyPr>
            <a:normAutofit fontScale="90000"/>
          </a:bodyPr>
          <a:lstStyle/>
          <a:p>
            <a:r>
              <a:rPr lang="fr-FR" sz="3600" b="1" dirty="0">
                <a:solidFill>
                  <a:srgbClr val="7030A0"/>
                </a:solidFill>
                <a:latin typeface="Britannic Bold" panose="020B0903060703020204" pitchFamily="34" charset="0"/>
              </a:rPr>
              <a:t>Diaporama</a:t>
            </a:r>
            <a:r>
              <a:rPr lang="fr-FR" sz="3600" dirty="0">
                <a:solidFill>
                  <a:srgbClr val="7030A0"/>
                </a:solidFill>
                <a:latin typeface="Britannic Bold" panose="020B0903060703020204" pitchFamily="34" charset="0"/>
              </a:rPr>
              <a:t> automatisé : spécifique à la détersion</a:t>
            </a:r>
            <a:endParaRPr lang="en-GB" sz="3600" dirty="0">
              <a:solidFill>
                <a:srgbClr val="0070C0"/>
              </a:solidFill>
              <a:latin typeface="Britannic Bold" panose="020B0903060703020204" pitchFamily="34" charset="0"/>
            </a:endParaRPr>
          </a:p>
        </p:txBody>
      </p:sp>
      <p:sp>
        <p:nvSpPr>
          <p:cNvPr id="7" name="Flèche vers le haut 6"/>
          <p:cNvSpPr/>
          <p:nvPr/>
        </p:nvSpPr>
        <p:spPr>
          <a:xfrm>
            <a:off x="8504000" y="6000005"/>
            <a:ext cx="395417" cy="492869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ZoneTexte 7"/>
          <p:cNvSpPr txBox="1"/>
          <p:nvPr/>
        </p:nvSpPr>
        <p:spPr>
          <a:xfrm>
            <a:off x="499126" y="1950505"/>
            <a:ext cx="43814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/>
              <a:t>Résultats regroupés par thème</a:t>
            </a:r>
          </a:p>
          <a:p>
            <a:pPr marL="285750" indent="-285750">
              <a:buFontTx/>
              <a:buChar char="-"/>
            </a:pPr>
            <a:r>
              <a:rPr lang="fr-FR" dirty="0"/>
              <a:t>Page finale vierge pour vos commentaires</a:t>
            </a:r>
          </a:p>
          <a:p>
            <a:r>
              <a:rPr lang="fr-FR" dirty="0"/>
              <a:t>      (axes d’amélioration, etc.)</a:t>
            </a:r>
            <a:endParaRPr lang="en-GB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ED441BDF-8D2B-4248-93CF-7823D856A4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3026" y="1246509"/>
            <a:ext cx="6491642" cy="41628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8A664EFB-B4E9-436C-BCB1-8A64029A10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7764" y="5510708"/>
            <a:ext cx="733425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2388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>
            <a:extLst>
              <a:ext uri="{FF2B5EF4-FFF2-40B4-BE49-F238E27FC236}">
                <a16:creationId xmlns:a16="http://schemas.microsoft.com/office/drawing/2014/main" id="{13252E4A-1E90-46E0-96C0-7305EF4C70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124" y="1628682"/>
            <a:ext cx="7456775" cy="4764417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>
                <a:solidFill>
                  <a:srgbClr val="7030A0"/>
                </a:solidFill>
                <a:latin typeface="Britannic Bold" panose="020B0903060703020204" pitchFamily="34" charset="0"/>
              </a:rPr>
              <a:t>Ou trouver les outils ? </a:t>
            </a:r>
            <a:r>
              <a:rPr lang="fr-FR" sz="3600" dirty="0">
                <a:solidFill>
                  <a:srgbClr val="0070C0"/>
                </a:solidFill>
                <a:latin typeface="Britannic Bold" panose="020B0903060703020204" pitchFamily="34" charset="0"/>
              </a:rPr>
              <a:t>sur le site du </a:t>
            </a:r>
            <a:r>
              <a:rPr lang="fr-FR" sz="3600" dirty="0" err="1">
                <a:solidFill>
                  <a:srgbClr val="0070C0"/>
                </a:solidFill>
                <a:latin typeface="Britannic Bold" panose="020B0903060703020204" pitchFamily="34" charset="0"/>
              </a:rPr>
              <a:t>CPias</a:t>
            </a:r>
            <a:r>
              <a:rPr lang="fr-FR" sz="3600" dirty="0">
                <a:solidFill>
                  <a:srgbClr val="0070C0"/>
                </a:solidFill>
                <a:latin typeface="Britannic Bold" panose="020B0903060703020204" pitchFamily="34" charset="0"/>
              </a:rPr>
              <a:t> IDF</a:t>
            </a:r>
            <a:br>
              <a:rPr lang="fr-FR" sz="3600" dirty="0">
                <a:solidFill>
                  <a:srgbClr val="0070C0"/>
                </a:solidFill>
                <a:latin typeface="Britannic Bold" panose="020B0903060703020204" pitchFamily="34" charset="0"/>
              </a:rPr>
            </a:br>
            <a:r>
              <a:rPr lang="fr-FR" sz="2000" dirty="0">
                <a:solidFill>
                  <a:srgbClr val="0070C0"/>
                </a:solidFill>
                <a:latin typeface="Britannic Bold" panose="020B0903060703020204" pitchFamily="34" charset="0"/>
                <a:hlinkClick r:id="rId3"/>
              </a:rPr>
              <a:t>https://www.cpias-ile-de-france.fr/spicmi/prevention/quick-audit-pco.php</a:t>
            </a:r>
            <a:endParaRPr lang="en-GB" sz="3600" dirty="0">
              <a:solidFill>
                <a:srgbClr val="0070C0"/>
              </a:solidFill>
              <a:latin typeface="Britannic Bold" panose="020B0903060703020204" pitchFamily="34" charset="0"/>
            </a:endParaRPr>
          </a:p>
        </p:txBody>
      </p:sp>
      <p:grpSp>
        <p:nvGrpSpPr>
          <p:cNvPr id="8" name="Groupe 7"/>
          <p:cNvGrpSpPr/>
          <p:nvPr/>
        </p:nvGrpSpPr>
        <p:grpSpPr>
          <a:xfrm>
            <a:off x="4548946" y="2234996"/>
            <a:ext cx="7308000" cy="3551790"/>
            <a:chOff x="1421295" y="2110818"/>
            <a:chExt cx="7308000" cy="3551790"/>
          </a:xfrm>
        </p:grpSpPr>
        <p:pic>
          <p:nvPicPr>
            <p:cNvPr id="5" name="Image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21295" y="2110818"/>
              <a:ext cx="7308000" cy="355179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6" name="Ellipse 5"/>
            <p:cNvSpPr/>
            <p:nvPr/>
          </p:nvSpPr>
          <p:spPr>
            <a:xfrm>
              <a:off x="7180660" y="2917357"/>
              <a:ext cx="1131807" cy="421332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FF0000"/>
                </a:solidFill>
              </a:endParaRPr>
            </a:p>
          </p:txBody>
        </p:sp>
        <p:sp>
          <p:nvSpPr>
            <p:cNvPr id="7" name="Ellipse 6"/>
            <p:cNvSpPr/>
            <p:nvPr/>
          </p:nvSpPr>
          <p:spPr>
            <a:xfrm>
              <a:off x="4786039" y="3735156"/>
              <a:ext cx="1371285" cy="567938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FF0000"/>
                </a:solidFill>
              </a:endParaRPr>
            </a:p>
          </p:txBody>
        </p:sp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517F9B6B-2E2A-4958-9FC3-E9672F7272FA}"/>
              </a:ext>
            </a:extLst>
          </p:cNvPr>
          <p:cNvSpPr/>
          <p:nvPr/>
        </p:nvSpPr>
        <p:spPr>
          <a:xfrm>
            <a:off x="335052" y="4064616"/>
            <a:ext cx="3907321" cy="72531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6E715C4-CBEE-429C-A693-9F9C0C546EE0}"/>
              </a:ext>
            </a:extLst>
          </p:cNvPr>
          <p:cNvSpPr/>
          <p:nvPr/>
        </p:nvSpPr>
        <p:spPr>
          <a:xfrm>
            <a:off x="335053" y="5948794"/>
            <a:ext cx="3907321" cy="44430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4153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765" y="487125"/>
            <a:ext cx="11238470" cy="117721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FR" sz="4100" dirty="0">
                <a:solidFill>
                  <a:srgbClr val="7030A0"/>
                </a:solidFill>
                <a:latin typeface="Britannic Bold" panose="020B0903060703020204" pitchFamily="34" charset="0"/>
              </a:rPr>
              <a:t>Terminologie utilisée dans le quick-audit « Détersion »</a:t>
            </a:r>
            <a:endParaRPr lang="fr-FR" sz="4100" dirty="0"/>
          </a:p>
          <a:p>
            <a:pPr marL="0" indent="0">
              <a:buNone/>
            </a:pPr>
            <a:r>
              <a:rPr lang="fr-FR" dirty="0"/>
              <a:t>PCO = préparation cutanée de l’opéré  - savon ATS = savon antiseptique</a:t>
            </a:r>
          </a:p>
          <a:p>
            <a:pPr marL="0" indent="0">
              <a:buNone/>
            </a:pPr>
            <a:r>
              <a:rPr lang="fr-FR" dirty="0"/>
              <a:t>Détersion (savon ATS) ou nettoyage cutané (savon doux)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531EC76-C91C-44A2-9A60-BFA6CBCEBAA2}"/>
              </a:ext>
            </a:extLst>
          </p:cNvPr>
          <p:cNvSpPr txBox="1"/>
          <p:nvPr/>
        </p:nvSpPr>
        <p:spPr>
          <a:xfrm>
            <a:off x="333745" y="2350260"/>
            <a:ext cx="6520821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0070C0"/>
                </a:solidFill>
              </a:rPr>
              <a:t>Le quick-audit « Détersion » : </a:t>
            </a:r>
          </a:p>
          <a:p>
            <a:endParaRPr lang="fr-FR" sz="24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/>
              <a:t>fait partie du module « Détersion-Antisepsie »</a:t>
            </a:r>
          </a:p>
          <a:p>
            <a:r>
              <a:rPr lang="fr-FR" dirty="0"/>
              <a:t>(grille d’évaluation + guide de l’auditeur/aide au remplissage)</a:t>
            </a:r>
          </a:p>
          <a:p>
            <a:endParaRPr lang="fr-FR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/>
              <a:t>est utilisable de façon indépendante ou couplé à l’antisepsie</a:t>
            </a:r>
          </a:p>
          <a:p>
            <a:endParaRPr lang="fr-FR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/>
              <a:t>peut être associé à une évaluation de :</a:t>
            </a:r>
          </a:p>
          <a:p>
            <a:pPr marL="285750" indent="-285750">
              <a:buFontTx/>
              <a:buChar char="-"/>
            </a:pPr>
            <a:r>
              <a:rPr lang="fr-FR" b="1" dirty="0">
                <a:solidFill>
                  <a:srgbClr val="00B050"/>
                </a:solidFill>
              </a:rPr>
              <a:t>la traçabilité de la PCO au bloc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15E22CD0-527E-4A31-AF37-1DA77E2B8D34}"/>
              </a:ext>
            </a:extLst>
          </p:cNvPr>
          <p:cNvSpPr txBox="1"/>
          <p:nvPr/>
        </p:nvSpPr>
        <p:spPr>
          <a:xfrm>
            <a:off x="7498032" y="1833452"/>
            <a:ext cx="303976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Module Détersion-Antisepsie</a:t>
            </a: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491E8C23-A829-47BB-BF8B-405E6B5CD19F}"/>
              </a:ext>
            </a:extLst>
          </p:cNvPr>
          <p:cNvCxnSpPr/>
          <p:nvPr/>
        </p:nvCxnSpPr>
        <p:spPr>
          <a:xfrm>
            <a:off x="9093352" y="5821489"/>
            <a:ext cx="0" cy="337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à coins arrondis 7">
            <a:extLst>
              <a:ext uri="{FF2B5EF4-FFF2-40B4-BE49-F238E27FC236}">
                <a16:creationId xmlns:a16="http://schemas.microsoft.com/office/drawing/2014/main" id="{538084DA-FC03-4F8C-98BC-4DCB044AA234}"/>
              </a:ext>
            </a:extLst>
          </p:cNvPr>
          <p:cNvSpPr/>
          <p:nvPr/>
        </p:nvSpPr>
        <p:spPr>
          <a:xfrm>
            <a:off x="7853557" y="2823603"/>
            <a:ext cx="2520779" cy="1112108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Quick-audit 3</a:t>
            </a:r>
          </a:p>
          <a:p>
            <a:pPr algn="ctr"/>
            <a:r>
              <a:rPr lang="fr-FR" b="1" dirty="0">
                <a:solidFill>
                  <a:srgbClr val="FFFF00"/>
                </a:solidFill>
              </a:rPr>
              <a:t>Détersion</a:t>
            </a:r>
          </a:p>
          <a:p>
            <a:pPr algn="ctr"/>
            <a:r>
              <a:rPr lang="fr-FR" b="1" dirty="0">
                <a:solidFill>
                  <a:srgbClr val="FFFF00"/>
                </a:solidFill>
              </a:rPr>
              <a:t>Nettoyage cutané</a:t>
            </a:r>
            <a:endParaRPr lang="en-GB" b="1" dirty="0">
              <a:solidFill>
                <a:srgbClr val="FFFF00"/>
              </a:solidFill>
            </a:endParaRPr>
          </a:p>
        </p:txBody>
      </p:sp>
      <p:sp>
        <p:nvSpPr>
          <p:cNvPr id="9" name="Rectangle à coins arrondis 8">
            <a:extLst>
              <a:ext uri="{FF2B5EF4-FFF2-40B4-BE49-F238E27FC236}">
                <a16:creationId xmlns:a16="http://schemas.microsoft.com/office/drawing/2014/main" id="{8C489A8D-33E0-47FF-A825-CC29DCA0FB49}"/>
              </a:ext>
            </a:extLst>
          </p:cNvPr>
          <p:cNvSpPr/>
          <p:nvPr/>
        </p:nvSpPr>
        <p:spPr>
          <a:xfrm>
            <a:off x="7853557" y="4425862"/>
            <a:ext cx="2520779" cy="1112108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Quick-audit 4</a:t>
            </a:r>
          </a:p>
          <a:p>
            <a:pPr algn="ctr"/>
            <a:r>
              <a:rPr lang="fr-FR" dirty="0">
                <a:solidFill>
                  <a:srgbClr val="FFFF00"/>
                </a:solidFill>
              </a:rPr>
              <a:t>Antisepsie</a:t>
            </a:r>
          </a:p>
          <a:p>
            <a:pPr algn="ctr"/>
            <a:r>
              <a:rPr lang="fr-FR" dirty="0">
                <a:solidFill>
                  <a:srgbClr val="FFFF00"/>
                </a:solidFill>
              </a:rPr>
              <a:t>Désinfection cutanée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10" name="Rectangle à coins arrondis 16">
            <a:extLst>
              <a:ext uri="{FF2B5EF4-FFF2-40B4-BE49-F238E27FC236}">
                <a16:creationId xmlns:a16="http://schemas.microsoft.com/office/drawing/2014/main" id="{11F6BA16-FA46-494C-92EA-3D0220016186}"/>
              </a:ext>
            </a:extLst>
          </p:cNvPr>
          <p:cNvSpPr/>
          <p:nvPr/>
        </p:nvSpPr>
        <p:spPr>
          <a:xfrm>
            <a:off x="7614659" y="2514680"/>
            <a:ext cx="3039762" cy="329513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3F23633-36DD-4420-8AA1-EAE95D0DCD55}"/>
              </a:ext>
            </a:extLst>
          </p:cNvPr>
          <p:cNvSpPr/>
          <p:nvPr/>
        </p:nvSpPr>
        <p:spPr>
          <a:xfrm>
            <a:off x="8430205" y="6007521"/>
            <a:ext cx="1367481" cy="55193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Traçabilité</a:t>
            </a:r>
            <a:r>
              <a:rPr lang="fr-FR" dirty="0"/>
              <a:t> </a:t>
            </a:r>
          </a:p>
          <a:p>
            <a:pPr algn="ctr"/>
            <a:r>
              <a:rPr lang="fr-FR" sz="1200" dirty="0"/>
              <a:t>de </a:t>
            </a:r>
            <a:r>
              <a:rPr lang="fr-FR" sz="1200"/>
              <a:t>la PCO au bloc</a:t>
            </a:r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3607158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6BF367-CFEB-6907-1A9E-7272B6C1D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4835" y="123844"/>
            <a:ext cx="10515600" cy="1325563"/>
          </a:xfrm>
        </p:spPr>
        <p:txBody>
          <a:bodyPr>
            <a:normAutofit/>
          </a:bodyPr>
          <a:lstStyle/>
          <a:p>
            <a:r>
              <a:rPr lang="fr-FR" sz="3600" dirty="0">
                <a:solidFill>
                  <a:srgbClr val="7030A0"/>
                </a:solidFill>
                <a:latin typeface="Britannic Bold" panose="020B09030607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Détersion </a:t>
            </a:r>
            <a:r>
              <a:rPr lang="fr-FR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Evolution des recommandations</a:t>
            </a:r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585E905B-F00A-BF1E-0CD7-9522C12C1160}"/>
              </a:ext>
            </a:extLst>
          </p:cNvPr>
          <p:cNvSpPr/>
          <p:nvPr/>
        </p:nvSpPr>
        <p:spPr>
          <a:xfrm>
            <a:off x="1828800" y="4040391"/>
            <a:ext cx="2853732" cy="66001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Détersion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(savon ATS)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F24FFA61-9CA5-9FD2-DB48-C154758A8383}"/>
              </a:ext>
            </a:extLst>
          </p:cNvPr>
          <p:cNvSpPr/>
          <p:nvPr/>
        </p:nvSpPr>
        <p:spPr>
          <a:xfrm>
            <a:off x="1004835" y="2009723"/>
            <a:ext cx="1647930" cy="77115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PCO : 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98C9DD5D-0966-1D2A-709D-2A7206FF06BD}"/>
              </a:ext>
            </a:extLst>
          </p:cNvPr>
          <p:cNvSpPr/>
          <p:nvPr/>
        </p:nvSpPr>
        <p:spPr>
          <a:xfrm>
            <a:off x="3104941" y="1652952"/>
            <a:ext cx="1647930" cy="140922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Douche préopératoire</a:t>
            </a:r>
          </a:p>
          <a:p>
            <a:pPr algn="ctr"/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(ou toilette complète au lavabo)</a:t>
            </a: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271DB015-1136-8A45-5343-11EBF27A7EA8}"/>
              </a:ext>
            </a:extLst>
          </p:cNvPr>
          <p:cNvSpPr/>
          <p:nvPr/>
        </p:nvSpPr>
        <p:spPr>
          <a:xfrm>
            <a:off x="5272035" y="1652952"/>
            <a:ext cx="1647930" cy="140922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Dépilation</a:t>
            </a:r>
          </a:p>
          <a:p>
            <a:pPr algn="ctr"/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(si nécessaire)</a:t>
            </a: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53ABEE91-D923-7DF4-52B1-C8414533E311}"/>
              </a:ext>
            </a:extLst>
          </p:cNvPr>
          <p:cNvSpPr/>
          <p:nvPr/>
        </p:nvSpPr>
        <p:spPr>
          <a:xfrm>
            <a:off x="7434890" y="1652952"/>
            <a:ext cx="1647930" cy="140922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Détersion</a:t>
            </a:r>
          </a:p>
          <a:p>
            <a:pPr algn="ctr"/>
            <a:r>
              <a:rPr lang="fr-F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(ou nettoyage cutané)</a:t>
            </a:r>
          </a:p>
          <a:p>
            <a:pPr algn="ctr"/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(si souillures visibles)</a:t>
            </a: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95BE90DF-8464-9272-E805-4123417885BA}"/>
              </a:ext>
            </a:extLst>
          </p:cNvPr>
          <p:cNvSpPr/>
          <p:nvPr/>
        </p:nvSpPr>
        <p:spPr>
          <a:xfrm>
            <a:off x="9619619" y="1652952"/>
            <a:ext cx="1647930" cy="140922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Antisepsie</a:t>
            </a:r>
          </a:p>
          <a:p>
            <a:pPr algn="ctr"/>
            <a:r>
              <a:rPr lang="fr-F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(ou désinfection cutanée)</a:t>
            </a:r>
            <a:endParaRPr lang="fr-FR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Flèche : droite 12">
            <a:extLst>
              <a:ext uri="{FF2B5EF4-FFF2-40B4-BE49-F238E27FC236}">
                <a16:creationId xmlns:a16="http://schemas.microsoft.com/office/drawing/2014/main" id="{594522DA-4CA2-3E39-087F-5CFD7D2E0530}"/>
              </a:ext>
            </a:extLst>
          </p:cNvPr>
          <p:cNvSpPr/>
          <p:nvPr/>
        </p:nvSpPr>
        <p:spPr>
          <a:xfrm>
            <a:off x="6919965" y="2231962"/>
            <a:ext cx="519164" cy="25120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51DD5A72-33DA-0AEF-763B-60F92EE9CA14}"/>
              </a:ext>
            </a:extLst>
          </p:cNvPr>
          <p:cNvSpPr txBox="1"/>
          <p:nvPr/>
        </p:nvSpPr>
        <p:spPr>
          <a:xfrm>
            <a:off x="7963217" y="3139334"/>
            <a:ext cx="27668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 bloc opératoire</a:t>
            </a:r>
          </a:p>
          <a:p>
            <a:pPr algn="ctr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(juste avant l’intervention)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EFF581D3-1B90-C2E0-5348-A913C556D181}"/>
              </a:ext>
            </a:extLst>
          </p:cNvPr>
          <p:cNvSpPr txBox="1"/>
          <p:nvPr/>
        </p:nvSpPr>
        <p:spPr>
          <a:xfrm>
            <a:off x="3371942" y="3164793"/>
            <a:ext cx="3332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À domicile ou en service d’accueil</a:t>
            </a:r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A9FD3F18-8C90-0670-7348-3B66BBFAE436}"/>
              </a:ext>
            </a:extLst>
          </p:cNvPr>
          <p:cNvSpPr/>
          <p:nvPr/>
        </p:nvSpPr>
        <p:spPr>
          <a:xfrm>
            <a:off x="7179547" y="3978534"/>
            <a:ext cx="2853732" cy="78373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Nettoyage cutané</a:t>
            </a:r>
          </a:p>
          <a:p>
            <a:pPr algn="ctr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possible (savon doux)</a:t>
            </a:r>
          </a:p>
        </p:txBody>
      </p: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E5EF0937-6FD5-1E15-3AE8-65ACD21537C2}"/>
              </a:ext>
            </a:extLst>
          </p:cNvPr>
          <p:cNvCxnSpPr>
            <a:cxnSpLocks/>
          </p:cNvCxnSpPr>
          <p:nvPr/>
        </p:nvCxnSpPr>
        <p:spPr>
          <a:xfrm>
            <a:off x="4752871" y="4370399"/>
            <a:ext cx="227092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ZoneTexte 19">
            <a:extLst>
              <a:ext uri="{FF2B5EF4-FFF2-40B4-BE49-F238E27FC236}">
                <a16:creationId xmlns:a16="http://schemas.microsoft.com/office/drawing/2014/main" id="{2A6FA5AB-C7F8-3409-979D-28E3C2879B28}"/>
              </a:ext>
            </a:extLst>
          </p:cNvPr>
          <p:cNvSpPr txBox="1"/>
          <p:nvPr/>
        </p:nvSpPr>
        <p:spPr>
          <a:xfrm>
            <a:off x="1828800" y="4801984"/>
            <a:ext cx="37748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Elimination des souillures</a:t>
            </a:r>
          </a:p>
          <a:p>
            <a:pPr marL="285750" indent="-285750">
              <a:buFontTx/>
              <a:buChar char="-"/>
            </a:pP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Activité antimicrobienne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57F20DEC-3165-8824-4850-7C4A15D02E64}"/>
              </a:ext>
            </a:extLst>
          </p:cNvPr>
          <p:cNvSpPr txBox="1"/>
          <p:nvPr/>
        </p:nvSpPr>
        <p:spPr>
          <a:xfrm>
            <a:off x="7243187" y="4801984"/>
            <a:ext cx="37748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Elimination des souillures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9AB28479-C2C4-B321-E9D5-40077954879F}"/>
              </a:ext>
            </a:extLst>
          </p:cNvPr>
          <p:cNvSpPr txBox="1"/>
          <p:nvPr/>
        </p:nvSpPr>
        <p:spPr>
          <a:xfrm>
            <a:off x="4813645" y="4837619"/>
            <a:ext cx="18910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Référentiel : </a:t>
            </a:r>
          </a:p>
          <a:p>
            <a:pPr algn="ctr"/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Guide SF2H 2016/R3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A0D2A284-04DA-562C-0896-083AEA4A4C61}"/>
              </a:ext>
            </a:extLst>
          </p:cNvPr>
          <p:cNvSpPr txBox="1"/>
          <p:nvPr/>
        </p:nvSpPr>
        <p:spPr>
          <a:xfrm>
            <a:off x="161971" y="4115632"/>
            <a:ext cx="15964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Evolution 1 </a:t>
            </a: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 produit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B8ED3A1F-7564-F0D1-92C3-734ECBA6EB27}"/>
              </a:ext>
            </a:extLst>
          </p:cNvPr>
          <p:cNvSpPr txBox="1"/>
          <p:nvPr/>
        </p:nvSpPr>
        <p:spPr>
          <a:xfrm>
            <a:off x="303126" y="5742770"/>
            <a:ext cx="14842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Evolution 2</a:t>
            </a: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: fréquence</a:t>
            </a:r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F7A292D8-30D9-2DD3-350A-804F7621BD3E}"/>
              </a:ext>
            </a:extLst>
          </p:cNvPr>
          <p:cNvSpPr/>
          <p:nvPr/>
        </p:nvSpPr>
        <p:spPr>
          <a:xfrm>
            <a:off x="2150347" y="5696064"/>
            <a:ext cx="2210637" cy="584775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Systématique</a:t>
            </a:r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35214C25-16E1-08EA-1415-A4D2A3B5A095}"/>
              </a:ext>
            </a:extLst>
          </p:cNvPr>
          <p:cNvSpPr/>
          <p:nvPr/>
        </p:nvSpPr>
        <p:spPr>
          <a:xfrm>
            <a:off x="6916616" y="5429490"/>
            <a:ext cx="3647552" cy="111792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Peut être limité </a:t>
            </a:r>
          </a:p>
          <a:p>
            <a:pPr algn="ctr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à la présence de </a:t>
            </a: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souillures visibles </a:t>
            </a:r>
          </a:p>
        </p:txBody>
      </p:sp>
      <p:cxnSp>
        <p:nvCxnSpPr>
          <p:cNvPr id="35" name="Connecteur droit avec flèche 34">
            <a:extLst>
              <a:ext uri="{FF2B5EF4-FFF2-40B4-BE49-F238E27FC236}">
                <a16:creationId xmlns:a16="http://schemas.microsoft.com/office/drawing/2014/main" id="{E1FAA359-F3EF-B8D9-9607-B377F09EAD17}"/>
              </a:ext>
            </a:extLst>
          </p:cNvPr>
          <p:cNvCxnSpPr>
            <a:cxnSpLocks/>
          </p:cNvCxnSpPr>
          <p:nvPr/>
        </p:nvCxnSpPr>
        <p:spPr>
          <a:xfrm>
            <a:off x="4564103" y="5988451"/>
            <a:ext cx="227092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ZoneTexte 25">
            <a:extLst>
              <a:ext uri="{FF2B5EF4-FFF2-40B4-BE49-F238E27FC236}">
                <a16:creationId xmlns:a16="http://schemas.microsoft.com/office/drawing/2014/main" id="{92FEDEC3-5919-4E49-983A-A4A813E5CD63}"/>
              </a:ext>
            </a:extLst>
          </p:cNvPr>
          <p:cNvSpPr txBox="1"/>
          <p:nvPr/>
        </p:nvSpPr>
        <p:spPr>
          <a:xfrm>
            <a:off x="4813645" y="2172900"/>
            <a:ext cx="536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70C0"/>
                </a:solidFill>
              </a:rPr>
              <a:t>+/-</a:t>
            </a:r>
          </a:p>
        </p:txBody>
      </p:sp>
      <p:sp>
        <p:nvSpPr>
          <p:cNvPr id="27" name="Flèche : droite 26">
            <a:extLst>
              <a:ext uri="{FF2B5EF4-FFF2-40B4-BE49-F238E27FC236}">
                <a16:creationId xmlns:a16="http://schemas.microsoft.com/office/drawing/2014/main" id="{95181802-A98B-4224-80F9-9685EE7BA278}"/>
              </a:ext>
            </a:extLst>
          </p:cNvPr>
          <p:cNvSpPr/>
          <p:nvPr/>
        </p:nvSpPr>
        <p:spPr>
          <a:xfrm>
            <a:off x="9078581" y="2231962"/>
            <a:ext cx="519164" cy="25120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034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E4F191BB-C3B2-555A-824F-FA168704B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>
                <a:solidFill>
                  <a:srgbClr val="0070C0"/>
                </a:solidFill>
                <a:latin typeface="Britannic Bold" panose="020B09030607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Application pratique et notion de souillures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44DAEF2-4A5A-2E7E-C879-449E137A94D8}"/>
              </a:ext>
            </a:extLst>
          </p:cNvPr>
          <p:cNvSpPr/>
          <p:nvPr/>
        </p:nvSpPr>
        <p:spPr>
          <a:xfrm>
            <a:off x="2833635" y="1905335"/>
            <a:ext cx="2069961" cy="1325563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Détersion </a:t>
            </a:r>
          </a:p>
          <a:p>
            <a:pPr algn="ctr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systématique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F0F6AC5-C090-B7CE-C7B5-4A2C1A54B4C8}"/>
              </a:ext>
            </a:extLst>
          </p:cNvPr>
          <p:cNvSpPr/>
          <p:nvPr/>
        </p:nvSpPr>
        <p:spPr>
          <a:xfrm>
            <a:off x="6973557" y="1905335"/>
            <a:ext cx="2069961" cy="132556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Nettoyage cutané</a:t>
            </a:r>
          </a:p>
          <a:p>
            <a:pPr algn="ctr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systématique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DAC611F-E9FF-B94C-83B5-BD998BC5055F}"/>
              </a:ext>
            </a:extLst>
          </p:cNvPr>
          <p:cNvSpPr/>
          <p:nvPr/>
        </p:nvSpPr>
        <p:spPr>
          <a:xfrm>
            <a:off x="4903595" y="1905335"/>
            <a:ext cx="2069961" cy="132556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Détersion </a:t>
            </a:r>
          </a:p>
          <a:p>
            <a:pPr algn="ctr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 </a:t>
            </a:r>
          </a:p>
          <a:p>
            <a:pPr algn="ctr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souillures visibles</a:t>
            </a:r>
          </a:p>
          <a:p>
            <a:pPr algn="ctr"/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(+/- autre critère)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57A49BB-2DBB-E85B-DFED-F044F961E4E8}"/>
              </a:ext>
            </a:extLst>
          </p:cNvPr>
          <p:cNvSpPr/>
          <p:nvPr/>
        </p:nvSpPr>
        <p:spPr>
          <a:xfrm>
            <a:off x="9043518" y="1905335"/>
            <a:ext cx="2069961" cy="1325563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Nettoyage cutané </a:t>
            </a:r>
          </a:p>
          <a:p>
            <a:pPr algn="ctr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 </a:t>
            </a:r>
          </a:p>
          <a:p>
            <a:pPr algn="ctr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souillures visibles</a:t>
            </a:r>
          </a:p>
          <a:p>
            <a:pPr algn="ctr"/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(+/- autre critère)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DE49CA4F-A245-0D52-EC82-DD1EDB95D87A}"/>
              </a:ext>
            </a:extLst>
          </p:cNvPr>
          <p:cNvSpPr txBox="1"/>
          <p:nvPr/>
        </p:nvSpPr>
        <p:spPr>
          <a:xfrm>
            <a:off x="371789" y="2107734"/>
            <a:ext cx="23312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Choix à faire parmi plusieurs options</a:t>
            </a:r>
          </a:p>
          <a:p>
            <a:pPr algn="ctr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(réflexion locale </a:t>
            </a:r>
          </a:p>
          <a:p>
            <a:pPr algn="ctr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par spécialité/bloc)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4376F231-474E-156C-7918-20650F71B9A4}"/>
              </a:ext>
            </a:extLst>
          </p:cNvPr>
          <p:cNvSpPr txBox="1"/>
          <p:nvPr/>
        </p:nvSpPr>
        <p:spPr>
          <a:xfrm>
            <a:off x="3583912" y="4441365"/>
            <a:ext cx="2512088" cy="369332"/>
          </a:xfrm>
          <a:prstGeom prst="rect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Audit </a:t>
            </a:r>
            <a:r>
              <a:rPr lang="fr-FR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Preop</a:t>
            </a: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2020-2023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D08E75CD-022F-D744-D854-8093A7FC78AF}"/>
              </a:ext>
            </a:extLst>
          </p:cNvPr>
          <p:cNvSpPr/>
          <p:nvPr/>
        </p:nvSpPr>
        <p:spPr>
          <a:xfrm>
            <a:off x="3222171" y="5081968"/>
            <a:ext cx="3362847" cy="120580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Exemples de souillures fournis </a:t>
            </a:r>
          </a:p>
          <a:p>
            <a:pPr algn="ctr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dans le guide de l’auditeur</a:t>
            </a:r>
          </a:p>
          <a:p>
            <a:pPr algn="ctr"/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(pas de liste officielle nationale SF2H) 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69653D36-CFAC-C0BC-6F33-CBCF2A7A45FD}"/>
              </a:ext>
            </a:extLst>
          </p:cNvPr>
          <p:cNvSpPr txBox="1"/>
          <p:nvPr/>
        </p:nvSpPr>
        <p:spPr>
          <a:xfrm>
            <a:off x="6973556" y="4302866"/>
            <a:ext cx="3305906" cy="646331"/>
          </a:xfrm>
          <a:prstGeom prst="rect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Quick-audit Détersion 2024</a:t>
            </a:r>
          </a:p>
          <a:p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 Audit </a:t>
            </a:r>
            <a:r>
              <a:rPr lang="fr-FR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Preop</a:t>
            </a: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2024</a:t>
            </a:r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E846139E-AC1F-23B5-C83C-D9416FCEDB35}"/>
              </a:ext>
            </a:extLst>
          </p:cNvPr>
          <p:cNvSpPr/>
          <p:nvPr/>
        </p:nvSpPr>
        <p:spPr>
          <a:xfrm>
            <a:off x="7425731" y="5081968"/>
            <a:ext cx="2401556" cy="120580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Recueil </a:t>
            </a:r>
          </a:p>
          <a:p>
            <a:pPr algn="ctr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 type de souillure identifié par les ES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D1B0025F-C8E7-132C-929D-E783C460013F}"/>
              </a:ext>
            </a:extLst>
          </p:cNvPr>
          <p:cNvSpPr txBox="1"/>
          <p:nvPr/>
        </p:nvSpPr>
        <p:spPr>
          <a:xfrm>
            <a:off x="1537398" y="5223204"/>
            <a:ext cx="13464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Définition des souillures ?</a:t>
            </a:r>
          </a:p>
        </p:txBody>
      </p:sp>
      <p:sp>
        <p:nvSpPr>
          <p:cNvPr id="20" name="Légende : flèche vers le haut 19">
            <a:extLst>
              <a:ext uri="{FF2B5EF4-FFF2-40B4-BE49-F238E27FC236}">
                <a16:creationId xmlns:a16="http://schemas.microsoft.com/office/drawing/2014/main" id="{1ACEFFF9-9D0D-54B5-6BA2-DD9250F274CE}"/>
              </a:ext>
            </a:extLst>
          </p:cNvPr>
          <p:cNvSpPr/>
          <p:nvPr/>
        </p:nvSpPr>
        <p:spPr>
          <a:xfrm>
            <a:off x="572755" y="3300469"/>
            <a:ext cx="1822102" cy="1325562"/>
          </a:xfrm>
          <a:prstGeom prst="upArrow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Evalué dans le QA </a:t>
            </a:r>
          </a:p>
          <a:p>
            <a:pPr algn="ctr"/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(cf. motif de détersion)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3C0DE112-05CA-87FD-4A8C-4A2A1AD03A3C}"/>
              </a:ext>
            </a:extLst>
          </p:cNvPr>
          <p:cNvSpPr txBox="1"/>
          <p:nvPr/>
        </p:nvSpPr>
        <p:spPr>
          <a:xfrm>
            <a:off x="10279462" y="6385742"/>
            <a:ext cx="17724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Enrichissement de la liste</a:t>
            </a:r>
          </a:p>
        </p:txBody>
      </p:sp>
      <p:sp>
        <p:nvSpPr>
          <p:cNvPr id="22" name="Flèche : angle droit 21">
            <a:extLst>
              <a:ext uri="{FF2B5EF4-FFF2-40B4-BE49-F238E27FC236}">
                <a16:creationId xmlns:a16="http://schemas.microsoft.com/office/drawing/2014/main" id="{D93DA7A4-1127-0C87-39F9-FB4CC8864781}"/>
              </a:ext>
            </a:extLst>
          </p:cNvPr>
          <p:cNvSpPr/>
          <p:nvPr/>
        </p:nvSpPr>
        <p:spPr>
          <a:xfrm rot="5400000">
            <a:off x="9749413" y="6061674"/>
            <a:ext cx="316526" cy="743572"/>
          </a:xfrm>
          <a:prstGeom prst="bentUpArrow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33635" y="3230898"/>
            <a:ext cx="4139921" cy="27562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>
                <a:solidFill>
                  <a:srgbClr val="0070C0"/>
                </a:solidFill>
              </a:rPr>
              <a:t>Savon ATS</a:t>
            </a:r>
            <a:endParaRPr lang="en-GB">
              <a:solidFill>
                <a:srgbClr val="0070C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973558" y="3229158"/>
            <a:ext cx="4139921" cy="27562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0070C0"/>
                </a:solidFill>
              </a:rPr>
              <a:t>Savon doux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>
            <a:off x="6441989" y="4482454"/>
            <a:ext cx="362465" cy="2871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58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3235" y="257674"/>
            <a:ext cx="10515600" cy="853636"/>
          </a:xfrm>
        </p:spPr>
        <p:txBody>
          <a:bodyPr>
            <a:normAutofit/>
          </a:bodyPr>
          <a:lstStyle/>
          <a:p>
            <a:pPr algn="ctr"/>
            <a:r>
              <a:rPr lang="fr-FR" sz="3600" dirty="0">
                <a:solidFill>
                  <a:srgbClr val="7030A0"/>
                </a:solidFill>
                <a:latin typeface="Britannic Bold" panose="020B0903060703020204" pitchFamily="34" charset="0"/>
              </a:rPr>
              <a:t>Conditions générales de mise en œuvre </a:t>
            </a:r>
            <a:endParaRPr lang="en-GB" sz="36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259448" y="1258066"/>
          <a:ext cx="11266507" cy="5111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0241">
                  <a:extLst>
                    <a:ext uri="{9D8B030D-6E8A-4147-A177-3AD203B41FA5}">
                      <a16:colId xmlns:a16="http://schemas.microsoft.com/office/drawing/2014/main" val="1913688573"/>
                    </a:ext>
                  </a:extLst>
                </a:gridCol>
                <a:gridCol w="9076266">
                  <a:extLst>
                    <a:ext uri="{9D8B030D-6E8A-4147-A177-3AD203B41FA5}">
                      <a16:colId xmlns:a16="http://schemas.microsoft.com/office/drawing/2014/main" val="174858806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dirty="0" err="1"/>
                        <a:t>Méthode</a:t>
                      </a:r>
                      <a:r>
                        <a:rPr lang="en-GB" dirty="0"/>
                        <a:t> de </a:t>
                      </a:r>
                      <a:r>
                        <a:rPr lang="en-GB" dirty="0" err="1"/>
                        <a:t>recueil</a:t>
                      </a:r>
                      <a:r>
                        <a:rPr lang="en-GB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dirty="0"/>
                        <a:t>Observation des pratiques </a:t>
                      </a:r>
                      <a:r>
                        <a:rPr lang="fr-FR" sz="1600" b="0" dirty="0"/>
                        <a:t>(de l’arrivée</a:t>
                      </a:r>
                      <a:r>
                        <a:rPr lang="fr-FR" sz="1600" b="0" baseline="0" dirty="0"/>
                        <a:t> du patient au bloc jusqu’à la fin de l’antisepsie ou l’incision)</a:t>
                      </a:r>
                      <a:endParaRPr lang="en-GB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97768"/>
                  </a:ext>
                </a:extLst>
              </a:tr>
              <a:tr h="692029"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Validation du projet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Auprès des instances (CME, CLIN, Conseil de de bloc)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42201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Pilotage</a:t>
                      </a:r>
                      <a:r>
                        <a:rPr lang="fr-FR" sz="1600" b="0" baseline="0" dirty="0">
                          <a:solidFill>
                            <a:schemeClr val="tx1"/>
                          </a:solidFill>
                        </a:rPr>
                        <a:t> du projet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Pilote à désigner et auditeurs à identifier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Formation et suivi des auditeurs pendant la période d’audit (4-8 </a:t>
                      </a:r>
                      <a:r>
                        <a:rPr lang="fr-FR" sz="1600" b="0" dirty="0" err="1">
                          <a:solidFill>
                            <a:schemeClr val="tx1"/>
                          </a:solidFill>
                        </a:rPr>
                        <a:t>sem</a:t>
                      </a: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155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Lieu de </a:t>
                      </a:r>
                      <a:r>
                        <a:rPr lang="en-GB" sz="1600" b="0" dirty="0" err="1">
                          <a:solidFill>
                            <a:schemeClr val="tx1"/>
                          </a:solidFill>
                        </a:rPr>
                        <a:t>réalisation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Bloc opératoire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Accord des responsables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791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Patients concernés : </a:t>
                      </a:r>
                    </a:p>
                    <a:p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ADULTES (&gt; 15 ans)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Sélection selon le programme opératoire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baseline="0" dirty="0">
                          <a:solidFill>
                            <a:schemeClr val="tx1"/>
                          </a:solidFill>
                        </a:rPr>
                        <a:t>Accord à recueillir avant chaque évaluation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525010"/>
                  </a:ext>
                </a:extLst>
              </a:tr>
              <a:tr h="563941"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Interventions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Programmées 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(hors urgences)</a:t>
                      </a:r>
                      <a:r>
                        <a:rPr lang="en-GB" sz="16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Avec incision sur </a:t>
                      </a:r>
                      <a:r>
                        <a:rPr lang="en-GB" sz="1600" b="0" dirty="0" err="1">
                          <a:solidFill>
                            <a:schemeClr val="tx1"/>
                          </a:solidFill>
                        </a:rPr>
                        <a:t>peau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 saine (hors </a:t>
                      </a:r>
                      <a:r>
                        <a:rPr lang="en-GB" sz="1600" b="0" dirty="0" err="1">
                          <a:solidFill>
                            <a:schemeClr val="tx1"/>
                          </a:solidFill>
                        </a:rPr>
                        <a:t>muqueuses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="0" dirty="0" err="1">
                          <a:solidFill>
                            <a:schemeClr val="tx1"/>
                          </a:solidFill>
                        </a:rPr>
                        <a:t>ou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="0" dirty="0" err="1">
                          <a:solidFill>
                            <a:schemeClr val="tx1"/>
                          </a:solidFill>
                        </a:rPr>
                        <a:t>peau</a:t>
                      </a:r>
                      <a:r>
                        <a:rPr lang="en-GB" sz="16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="0" baseline="0" dirty="0" err="1">
                          <a:solidFill>
                            <a:schemeClr val="tx1"/>
                          </a:solidFill>
                        </a:rPr>
                        <a:t>lésée</a:t>
                      </a:r>
                      <a:r>
                        <a:rPr lang="en-GB" sz="1600" b="0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276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Spécialités chirurgicales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Exclues : infantile, traumatologique,</a:t>
                      </a:r>
                      <a:r>
                        <a:rPr lang="fr-FR" sz="1600" b="0" baseline="0" dirty="0">
                          <a:solidFill>
                            <a:schemeClr val="tx1"/>
                          </a:solidFill>
                        </a:rPr>
                        <a:t> urgences chirurgicales, ophtalmologie, stomatologie et maxillo-faciale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3933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Durée évaluation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15 min (jusqu’à 30 min dans certaines spécialités)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9360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Nombre d’évaluations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Participation</a:t>
                      </a:r>
                      <a:r>
                        <a:rPr lang="fr-FR" sz="1600" b="0" baseline="0" dirty="0">
                          <a:solidFill>
                            <a:schemeClr val="tx1"/>
                          </a:solidFill>
                        </a:rPr>
                        <a:t> minimum : 10 observations/bloc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Analyse multi-blocs : viser au moins 30 observations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132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9828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E35E4A9F-A527-4D4B-8D18-0B65DFD7A0E0}"/>
              </a:ext>
            </a:extLst>
          </p:cNvPr>
          <p:cNvSpPr txBox="1"/>
          <p:nvPr/>
        </p:nvSpPr>
        <p:spPr>
          <a:xfrm>
            <a:off x="381838" y="562707"/>
            <a:ext cx="4088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Partie commune à </a:t>
            </a:r>
            <a:r>
              <a:rPr lang="fr-FR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détersion</a:t>
            </a:r>
            <a:r>
              <a:rPr lang="fr-FR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et antisepsie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574DCB0-C696-4BE4-A741-A6116C2F8F42}"/>
              </a:ext>
            </a:extLst>
          </p:cNvPr>
          <p:cNvSpPr txBox="1"/>
          <p:nvPr/>
        </p:nvSpPr>
        <p:spPr>
          <a:xfrm>
            <a:off x="191703" y="2777744"/>
            <a:ext cx="2443419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PAGE </a:t>
            </a:r>
            <a:r>
              <a:rPr lang="fr-FR" b="1" dirty="0">
                <a:solidFill>
                  <a:srgbClr val="FFFF00"/>
                </a:solidFill>
              </a:rPr>
              <a:t>1</a:t>
            </a:r>
            <a:r>
              <a:rPr lang="fr-FR" b="1" dirty="0">
                <a:solidFill>
                  <a:schemeClr val="bg1"/>
                </a:solidFill>
              </a:rPr>
              <a:t> DE LA GRILLE</a:t>
            </a:r>
          </a:p>
        </p:txBody>
      </p:sp>
      <p:sp>
        <p:nvSpPr>
          <p:cNvPr id="8" name="Flèche : droite 7">
            <a:extLst>
              <a:ext uri="{FF2B5EF4-FFF2-40B4-BE49-F238E27FC236}">
                <a16:creationId xmlns:a16="http://schemas.microsoft.com/office/drawing/2014/main" id="{3CCF6528-E5F3-4769-8E40-0CF465052E2D}"/>
              </a:ext>
            </a:extLst>
          </p:cNvPr>
          <p:cNvSpPr/>
          <p:nvPr/>
        </p:nvSpPr>
        <p:spPr>
          <a:xfrm>
            <a:off x="2700348" y="2839563"/>
            <a:ext cx="963711" cy="245694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8AC02C0B-9B17-4C5E-BBFC-7489185815FD}"/>
              </a:ext>
            </a:extLst>
          </p:cNvPr>
          <p:cNvSpPr txBox="1"/>
          <p:nvPr/>
        </p:nvSpPr>
        <p:spPr>
          <a:xfrm>
            <a:off x="248144" y="5362114"/>
            <a:ext cx="2422431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PAGE </a:t>
            </a:r>
            <a:r>
              <a:rPr lang="fr-FR" b="1" dirty="0">
                <a:solidFill>
                  <a:srgbClr val="FFFF00"/>
                </a:solidFill>
              </a:rPr>
              <a:t>2</a:t>
            </a:r>
            <a:r>
              <a:rPr lang="fr-FR" b="1" dirty="0">
                <a:solidFill>
                  <a:schemeClr val="bg1"/>
                </a:solidFill>
              </a:rPr>
              <a:t> DE LA GRILLE</a:t>
            </a:r>
          </a:p>
        </p:txBody>
      </p:sp>
      <p:sp>
        <p:nvSpPr>
          <p:cNvPr id="10" name="Flèche : droite 9">
            <a:extLst>
              <a:ext uri="{FF2B5EF4-FFF2-40B4-BE49-F238E27FC236}">
                <a16:creationId xmlns:a16="http://schemas.microsoft.com/office/drawing/2014/main" id="{05FE9615-99E6-4EF7-8993-56831745489D}"/>
              </a:ext>
            </a:extLst>
          </p:cNvPr>
          <p:cNvSpPr/>
          <p:nvPr/>
        </p:nvSpPr>
        <p:spPr>
          <a:xfrm>
            <a:off x="2807427" y="5423933"/>
            <a:ext cx="963711" cy="245694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6A74B105-57FB-4DF5-945B-30BC5F8EAA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6490" y="5156851"/>
            <a:ext cx="4985103" cy="8975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7DC0E4FA-5296-4ADA-A8DD-A0EA99F0BCCD}"/>
              </a:ext>
            </a:extLst>
          </p:cNvPr>
          <p:cNvSpPr txBox="1"/>
          <p:nvPr/>
        </p:nvSpPr>
        <p:spPr>
          <a:xfrm>
            <a:off x="9491652" y="2654370"/>
            <a:ext cx="2582779" cy="86177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Bandeau de description des </a:t>
            </a:r>
            <a:r>
              <a:rPr lang="fr-FR" b="1" dirty="0"/>
              <a:t>conditions d’audit</a:t>
            </a:r>
          </a:p>
          <a:p>
            <a:r>
              <a:rPr lang="fr-FR" sz="1400" dirty="0"/>
              <a:t>(quand, qui, quoi, où, comment)</a:t>
            </a:r>
          </a:p>
        </p:txBody>
      </p:sp>
      <p:sp>
        <p:nvSpPr>
          <p:cNvPr id="14" name="Accolade fermante 13">
            <a:extLst>
              <a:ext uri="{FF2B5EF4-FFF2-40B4-BE49-F238E27FC236}">
                <a16:creationId xmlns:a16="http://schemas.microsoft.com/office/drawing/2014/main" id="{FA1C69F0-7921-4238-BF58-532D736A603D}"/>
              </a:ext>
            </a:extLst>
          </p:cNvPr>
          <p:cNvSpPr/>
          <p:nvPr/>
        </p:nvSpPr>
        <p:spPr>
          <a:xfrm>
            <a:off x="9037644" y="2272781"/>
            <a:ext cx="513347" cy="174859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Accolade fermante 14">
            <a:extLst>
              <a:ext uri="{FF2B5EF4-FFF2-40B4-BE49-F238E27FC236}">
                <a16:creationId xmlns:a16="http://schemas.microsoft.com/office/drawing/2014/main" id="{1A9AFE7E-01F5-4D0F-BE64-01DB25BB2D87}"/>
              </a:ext>
            </a:extLst>
          </p:cNvPr>
          <p:cNvSpPr/>
          <p:nvPr/>
        </p:nvSpPr>
        <p:spPr>
          <a:xfrm>
            <a:off x="8961593" y="5106295"/>
            <a:ext cx="332725" cy="99870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20A8B1A3-5174-40DF-BC65-00B7EB64556A}"/>
              </a:ext>
            </a:extLst>
          </p:cNvPr>
          <p:cNvSpPr txBox="1"/>
          <p:nvPr/>
        </p:nvSpPr>
        <p:spPr>
          <a:xfrm>
            <a:off x="9384630" y="5274825"/>
            <a:ext cx="2582779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Partie « </a:t>
            </a:r>
            <a:r>
              <a:rPr lang="fr-FR" b="1" dirty="0"/>
              <a:t>Traçabilité</a:t>
            </a:r>
          </a:p>
          <a:p>
            <a:r>
              <a:rPr lang="fr-FR" dirty="0"/>
              <a:t>de la PCO au bloc »</a:t>
            </a:r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8314A1C4-AF41-4819-874B-650E6FAC76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6490" y="1643747"/>
            <a:ext cx="4985103" cy="25477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98794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 17">
            <a:extLst>
              <a:ext uri="{FF2B5EF4-FFF2-40B4-BE49-F238E27FC236}">
                <a16:creationId xmlns:a16="http://schemas.microsoft.com/office/drawing/2014/main" id="{60B19830-3168-41CA-A44E-659B650D47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9562" y="661987"/>
            <a:ext cx="6896100" cy="5534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37A528F2-70CC-BF79-0505-4747CB90C57A}"/>
              </a:ext>
            </a:extLst>
          </p:cNvPr>
          <p:cNvSpPr txBox="1"/>
          <p:nvPr/>
        </p:nvSpPr>
        <p:spPr>
          <a:xfrm>
            <a:off x="381838" y="562707"/>
            <a:ext cx="3064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Partie spécifique « </a:t>
            </a:r>
            <a:r>
              <a:rPr lang="fr-FR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Détersion</a:t>
            </a:r>
            <a:r>
              <a:rPr lang="fr-FR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»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9ABD199-CB89-1F30-03C7-E361AB02FEA7}"/>
              </a:ext>
            </a:extLst>
          </p:cNvPr>
          <p:cNvSpPr txBox="1"/>
          <p:nvPr/>
        </p:nvSpPr>
        <p:spPr>
          <a:xfrm>
            <a:off x="844167" y="1489770"/>
            <a:ext cx="28938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Présence ou non de souillure </a:t>
            </a:r>
          </a:p>
          <a:p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Détersion réalisée ou non</a:t>
            </a:r>
          </a:p>
        </p:txBody>
      </p:sp>
      <p:sp>
        <p:nvSpPr>
          <p:cNvPr id="8" name="Accolade ouvrante 7">
            <a:extLst>
              <a:ext uri="{FF2B5EF4-FFF2-40B4-BE49-F238E27FC236}">
                <a16:creationId xmlns:a16="http://schemas.microsoft.com/office/drawing/2014/main" id="{CEF21E4D-D4EC-CFAB-F0BC-B2ED919D660E}"/>
              </a:ext>
            </a:extLst>
          </p:cNvPr>
          <p:cNvSpPr/>
          <p:nvPr/>
        </p:nvSpPr>
        <p:spPr>
          <a:xfrm>
            <a:off x="3446585" y="1426866"/>
            <a:ext cx="291402" cy="92333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8FFF15D6-8889-105D-34C5-D71670052C09}"/>
              </a:ext>
            </a:extLst>
          </p:cNvPr>
          <p:cNvSpPr txBox="1"/>
          <p:nvPr/>
        </p:nvSpPr>
        <p:spPr>
          <a:xfrm>
            <a:off x="311263" y="2570625"/>
            <a:ext cx="2907847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Motif de détersion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(1 seul) : </a:t>
            </a:r>
          </a:p>
          <a:p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routine, souillure, lien avec la douche</a:t>
            </a:r>
          </a:p>
          <a:p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 autre motif : à préciser</a:t>
            </a:r>
          </a:p>
        </p:txBody>
      </p:sp>
      <p:sp>
        <p:nvSpPr>
          <p:cNvPr id="10" name="Flèche : droite 9">
            <a:extLst>
              <a:ext uri="{FF2B5EF4-FFF2-40B4-BE49-F238E27FC236}">
                <a16:creationId xmlns:a16="http://schemas.microsoft.com/office/drawing/2014/main" id="{210B0336-D0A1-4D37-4E24-FB5FBD71A6F2}"/>
              </a:ext>
            </a:extLst>
          </p:cNvPr>
          <p:cNvSpPr/>
          <p:nvPr/>
        </p:nvSpPr>
        <p:spPr>
          <a:xfrm>
            <a:off x="3381271" y="2680347"/>
            <a:ext cx="914400" cy="24116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0FC6A1C-ECD8-3882-1872-2767027C995C}"/>
              </a:ext>
            </a:extLst>
          </p:cNvPr>
          <p:cNvSpPr/>
          <p:nvPr/>
        </p:nvSpPr>
        <p:spPr>
          <a:xfrm>
            <a:off x="3381271" y="2421653"/>
            <a:ext cx="7913076" cy="4119824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F9B86AC7-7DC0-C1BF-ACDC-A080E9EB09E4}"/>
              </a:ext>
            </a:extLst>
          </p:cNvPr>
          <p:cNvSpPr txBox="1"/>
          <p:nvPr/>
        </p:nvSpPr>
        <p:spPr>
          <a:xfrm>
            <a:off x="514994" y="3519816"/>
            <a:ext cx="2778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Catégorie professionnelle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endParaRPr lang="fr-FR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Flèche : droite 12">
            <a:extLst>
              <a:ext uri="{FF2B5EF4-FFF2-40B4-BE49-F238E27FC236}">
                <a16:creationId xmlns:a16="http://schemas.microsoft.com/office/drawing/2014/main" id="{37B49351-6901-EE00-6760-923B1EA727DA}"/>
              </a:ext>
            </a:extLst>
          </p:cNvPr>
          <p:cNvSpPr/>
          <p:nvPr/>
        </p:nvSpPr>
        <p:spPr>
          <a:xfrm>
            <a:off x="3402929" y="3583902"/>
            <a:ext cx="914400" cy="24116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9EABBCD2-96E0-17E1-67D1-C93182BB3BA7}"/>
              </a:ext>
            </a:extLst>
          </p:cNvPr>
          <p:cNvSpPr txBox="1"/>
          <p:nvPr/>
        </p:nvSpPr>
        <p:spPr>
          <a:xfrm>
            <a:off x="1381652" y="4578542"/>
            <a:ext cx="1971630" cy="19082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Mode opératoire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marL="285750" indent="-285750">
              <a:buFontTx/>
              <a:buChar char="-"/>
            </a:pP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Type de savon</a:t>
            </a:r>
          </a:p>
          <a:p>
            <a:pPr marL="285750" indent="-285750">
              <a:buFontTx/>
              <a:buChar char="-"/>
            </a:pP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Mode de rinçage</a:t>
            </a:r>
          </a:p>
          <a:p>
            <a:pPr marL="285750" indent="-285750">
              <a:buFontTx/>
              <a:buChar char="-"/>
            </a:pP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Type de matériel</a:t>
            </a:r>
          </a:p>
          <a:p>
            <a:pPr marL="285750" indent="-285750">
              <a:buFontTx/>
              <a:buChar char="-"/>
            </a:pP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Séchage adapté</a:t>
            </a:r>
          </a:p>
          <a:p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Accolade ouvrante 16">
            <a:extLst>
              <a:ext uri="{FF2B5EF4-FFF2-40B4-BE49-F238E27FC236}">
                <a16:creationId xmlns:a16="http://schemas.microsoft.com/office/drawing/2014/main" id="{CCD00AFE-593B-B21A-F19D-9ED6DF33E917}"/>
              </a:ext>
            </a:extLst>
          </p:cNvPr>
          <p:cNvSpPr/>
          <p:nvPr/>
        </p:nvSpPr>
        <p:spPr>
          <a:xfrm>
            <a:off x="3494923" y="4019900"/>
            <a:ext cx="342478" cy="2195162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1282A810-0B3B-CEB7-8B8D-6C7CB1851D45}"/>
              </a:ext>
            </a:extLst>
          </p:cNvPr>
          <p:cNvSpPr txBox="1"/>
          <p:nvPr/>
        </p:nvSpPr>
        <p:spPr>
          <a:xfrm>
            <a:off x="10805275" y="3704482"/>
            <a:ext cx="1225899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 détersion réalisée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946DC2D-1B5F-9B3F-B7BC-A5F41163B4C0}"/>
              </a:ext>
            </a:extLst>
          </p:cNvPr>
          <p:cNvSpPr/>
          <p:nvPr/>
        </p:nvSpPr>
        <p:spPr>
          <a:xfrm>
            <a:off x="10805275" y="3519816"/>
            <a:ext cx="1225899" cy="184666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Nouveau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9502318" y="192342"/>
            <a:ext cx="2199513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dirty="0"/>
              <a:t>Nature de la souillure</a:t>
            </a:r>
            <a:endParaRPr lang="en-GB" dirty="0"/>
          </a:p>
        </p:txBody>
      </p:sp>
      <p:cxnSp>
        <p:nvCxnSpPr>
          <p:cNvPr id="20" name="Connecteur droit avec flèche 19"/>
          <p:cNvCxnSpPr/>
          <p:nvPr/>
        </p:nvCxnSpPr>
        <p:spPr>
          <a:xfrm flipH="1">
            <a:off x="9803027" y="626076"/>
            <a:ext cx="436605" cy="11647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8476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EF723079-AA1F-3EBD-431B-54392B4C75A1}"/>
              </a:ext>
            </a:extLst>
          </p:cNvPr>
          <p:cNvSpPr txBox="1"/>
          <p:nvPr/>
        </p:nvSpPr>
        <p:spPr>
          <a:xfrm>
            <a:off x="381838" y="562707"/>
            <a:ext cx="10038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Points particuliers </a:t>
            </a:r>
            <a:r>
              <a:rPr lang="fr-FR" dirty="0" smtClean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 </a:t>
            </a:r>
            <a:r>
              <a:rPr lang="fr-FR" dirty="0" smtClean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Détersion » </a:t>
            </a:r>
            <a:r>
              <a:rPr lang="fr-FR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(1/2) 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(cf. </a:t>
            </a:r>
            <a:r>
              <a:rPr lang="fr-F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Guide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remplissage à destination des auditeurs)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C38F2D35-EBE4-6A3A-3CDB-08FB7F6C2EB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961" b="7365"/>
          <a:stretch/>
        </p:blipFill>
        <p:spPr>
          <a:xfrm>
            <a:off x="492368" y="1248322"/>
            <a:ext cx="9600362" cy="12637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6E477C28-763D-A137-93D6-5D5EF1D6C318}"/>
              </a:ext>
            </a:extLst>
          </p:cNvPr>
          <p:cNvSpPr txBox="1"/>
          <p:nvPr/>
        </p:nvSpPr>
        <p:spPr>
          <a:xfrm>
            <a:off x="643094" y="2667420"/>
            <a:ext cx="109565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Justification</a:t>
            </a: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: </a:t>
            </a:r>
          </a:p>
          <a:p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- 1 seule raison (la principale) </a:t>
            </a:r>
          </a:p>
          <a:p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avant de cocher « à cause de la souillure », bien s’assurer qu’il n’y a pas d’autres raisons (routine, type de douche, autre)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726974EB-28AC-A66C-DA82-B137489EA6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368" y="4274285"/>
            <a:ext cx="9731213" cy="13676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4" name="Ellipse 13">
            <a:extLst>
              <a:ext uri="{FF2B5EF4-FFF2-40B4-BE49-F238E27FC236}">
                <a16:creationId xmlns:a16="http://schemas.microsoft.com/office/drawing/2014/main" id="{A72A847C-EFF4-9BCC-8A0D-F05C0BB5125C}"/>
              </a:ext>
            </a:extLst>
          </p:cNvPr>
          <p:cNvSpPr/>
          <p:nvPr/>
        </p:nvSpPr>
        <p:spPr>
          <a:xfrm>
            <a:off x="8310280" y="4194264"/>
            <a:ext cx="1708220" cy="622998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0D77E381-F7EB-9918-5515-8C9319FD128D}"/>
              </a:ext>
            </a:extLst>
          </p:cNvPr>
          <p:cNvSpPr txBox="1"/>
          <p:nvPr/>
        </p:nvSpPr>
        <p:spPr>
          <a:xfrm>
            <a:off x="10415115" y="3688304"/>
            <a:ext cx="11845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uniquement</a:t>
            </a:r>
          </a:p>
          <a:p>
            <a:r>
              <a:rPr lang="fr-F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pour le </a:t>
            </a:r>
          </a:p>
          <a:p>
            <a:r>
              <a:rPr lang="fr-F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savon ATS</a:t>
            </a:r>
          </a:p>
        </p:txBody>
      </p: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A4456074-D942-3FDB-6721-EEE301447817}"/>
              </a:ext>
            </a:extLst>
          </p:cNvPr>
          <p:cNvCxnSpPr>
            <a:endCxn id="14" idx="7"/>
          </p:cNvCxnSpPr>
          <p:nvPr/>
        </p:nvCxnSpPr>
        <p:spPr>
          <a:xfrm flipH="1">
            <a:off x="9768337" y="4072595"/>
            <a:ext cx="561661" cy="21290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ZoneTexte 17">
            <a:extLst>
              <a:ext uri="{FF2B5EF4-FFF2-40B4-BE49-F238E27FC236}">
                <a16:creationId xmlns:a16="http://schemas.microsoft.com/office/drawing/2014/main" id="{AA9736C3-FDA5-95B8-9D9F-B01638223D85}"/>
              </a:ext>
            </a:extLst>
          </p:cNvPr>
          <p:cNvSpPr txBox="1"/>
          <p:nvPr/>
        </p:nvSpPr>
        <p:spPr>
          <a:xfrm>
            <a:off x="10368224" y="4958100"/>
            <a:ext cx="151528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différents types </a:t>
            </a:r>
          </a:p>
          <a:p>
            <a:r>
              <a:rPr lang="fr-F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d’eau</a:t>
            </a:r>
          </a:p>
          <a:p>
            <a:r>
              <a:rPr lang="fr-F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actuellement </a:t>
            </a:r>
          </a:p>
          <a:p>
            <a:r>
              <a:rPr lang="fr-F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utilisés</a:t>
            </a: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0FA732FD-89BA-C8C9-195B-198E60F49F28}"/>
              </a:ext>
            </a:extLst>
          </p:cNvPr>
          <p:cNvSpPr/>
          <p:nvPr/>
        </p:nvSpPr>
        <p:spPr>
          <a:xfrm>
            <a:off x="3692769" y="4894636"/>
            <a:ext cx="5707464" cy="396586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86DD09AC-C9F7-1585-FFD5-DE83054211CE}"/>
              </a:ext>
            </a:extLst>
          </p:cNvPr>
          <p:cNvCxnSpPr>
            <a:cxnSpLocks/>
          </p:cNvCxnSpPr>
          <p:nvPr/>
        </p:nvCxnSpPr>
        <p:spPr>
          <a:xfrm flipH="1" flipV="1">
            <a:off x="9400233" y="5144756"/>
            <a:ext cx="967991" cy="14646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Ellipse 23">
            <a:extLst>
              <a:ext uri="{FF2B5EF4-FFF2-40B4-BE49-F238E27FC236}">
                <a16:creationId xmlns:a16="http://schemas.microsoft.com/office/drawing/2014/main" id="{FC37E2B5-06CC-DEB9-CCB8-3F515C534841}"/>
              </a:ext>
            </a:extLst>
          </p:cNvPr>
          <p:cNvSpPr/>
          <p:nvPr/>
        </p:nvSpPr>
        <p:spPr>
          <a:xfrm>
            <a:off x="916913" y="4538649"/>
            <a:ext cx="1708220" cy="396586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EDE1FD0C-D12A-308A-066C-83D7781D0356}"/>
              </a:ext>
            </a:extLst>
          </p:cNvPr>
          <p:cNvSpPr/>
          <p:nvPr/>
        </p:nvSpPr>
        <p:spPr>
          <a:xfrm>
            <a:off x="916913" y="5234974"/>
            <a:ext cx="1708220" cy="396586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B4349635-F320-38F9-E02C-E35ECDFCD21F}"/>
              </a:ext>
            </a:extLst>
          </p:cNvPr>
          <p:cNvSpPr txBox="1"/>
          <p:nvPr/>
        </p:nvSpPr>
        <p:spPr>
          <a:xfrm>
            <a:off x="693335" y="5906279"/>
            <a:ext cx="110531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Conditionnement </a:t>
            </a: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fr-FR" sz="16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monodose</a:t>
            </a: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ou multidose (flacon à usage multiple)</a:t>
            </a:r>
          </a:p>
          <a:p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pour rinçage de la peau : réponse « autre » en plus</a:t>
            </a: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076C97CC-896C-C7BB-9DC4-EB2DCA3759F6}"/>
              </a:ext>
            </a:extLst>
          </p:cNvPr>
          <p:cNvSpPr/>
          <p:nvPr/>
        </p:nvSpPr>
        <p:spPr>
          <a:xfrm>
            <a:off x="3814298" y="4274285"/>
            <a:ext cx="2425728" cy="396586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66BF6BCA-630D-6C95-BA40-62E4468B3C49}"/>
              </a:ext>
            </a:extLst>
          </p:cNvPr>
          <p:cNvSpPr txBox="1"/>
          <p:nvPr/>
        </p:nvSpPr>
        <p:spPr>
          <a:xfrm>
            <a:off x="5566709" y="3770021"/>
            <a:ext cx="31853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 choix selon les recommandations</a:t>
            </a:r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2FF7E4C4-3439-CB97-F0EC-3F92B036B575}"/>
              </a:ext>
            </a:extLst>
          </p:cNvPr>
          <p:cNvSpPr/>
          <p:nvPr/>
        </p:nvSpPr>
        <p:spPr>
          <a:xfrm>
            <a:off x="6018963" y="5292333"/>
            <a:ext cx="1085222" cy="34958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F525E951-C5BA-B0C1-C6F3-8E8E3C85A64A}"/>
              </a:ext>
            </a:extLst>
          </p:cNvPr>
          <p:cNvSpPr txBox="1"/>
          <p:nvPr/>
        </p:nvSpPr>
        <p:spPr>
          <a:xfrm>
            <a:off x="6498986" y="5828571"/>
            <a:ext cx="35937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exemple : utilisation de cupule</a:t>
            </a:r>
          </a:p>
        </p:txBody>
      </p:sp>
      <p:cxnSp>
        <p:nvCxnSpPr>
          <p:cNvPr id="35" name="Connecteur droit avec flèche 34">
            <a:extLst>
              <a:ext uri="{FF2B5EF4-FFF2-40B4-BE49-F238E27FC236}">
                <a16:creationId xmlns:a16="http://schemas.microsoft.com/office/drawing/2014/main" id="{CC7B3B40-35C3-DEC5-1DCE-AE584A6C0439}"/>
              </a:ext>
            </a:extLst>
          </p:cNvPr>
          <p:cNvCxnSpPr/>
          <p:nvPr/>
        </p:nvCxnSpPr>
        <p:spPr>
          <a:xfrm flipH="1" flipV="1">
            <a:off x="6652009" y="5663011"/>
            <a:ext cx="251209" cy="30553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>
            <a:extLst>
              <a:ext uri="{FF2B5EF4-FFF2-40B4-BE49-F238E27FC236}">
                <a16:creationId xmlns:a16="http://schemas.microsoft.com/office/drawing/2014/main" id="{69666227-87C3-2358-C45E-6C715EB5216C}"/>
              </a:ext>
            </a:extLst>
          </p:cNvPr>
          <p:cNvCxnSpPr>
            <a:cxnSpLocks/>
          </p:cNvCxnSpPr>
          <p:nvPr/>
        </p:nvCxnSpPr>
        <p:spPr>
          <a:xfrm flipH="1">
            <a:off x="5292549" y="4063785"/>
            <a:ext cx="281352" cy="17742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avec flèche 44">
            <a:extLst>
              <a:ext uri="{FF2B5EF4-FFF2-40B4-BE49-F238E27FC236}">
                <a16:creationId xmlns:a16="http://schemas.microsoft.com/office/drawing/2014/main" id="{CEC593BD-3BB9-B7FA-A967-863355DE40AF}"/>
              </a:ext>
            </a:extLst>
          </p:cNvPr>
          <p:cNvCxnSpPr/>
          <p:nvPr/>
        </p:nvCxnSpPr>
        <p:spPr>
          <a:xfrm>
            <a:off x="1537398" y="4935235"/>
            <a:ext cx="0" cy="9710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avec flèche 55">
            <a:extLst>
              <a:ext uri="{FF2B5EF4-FFF2-40B4-BE49-F238E27FC236}">
                <a16:creationId xmlns:a16="http://schemas.microsoft.com/office/drawing/2014/main" id="{5A174475-9686-5160-464E-6607C090079A}"/>
              </a:ext>
            </a:extLst>
          </p:cNvPr>
          <p:cNvCxnSpPr/>
          <p:nvPr/>
        </p:nvCxnSpPr>
        <p:spPr>
          <a:xfrm>
            <a:off x="1999622" y="5663011"/>
            <a:ext cx="0" cy="24326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Ellipse 26">
            <a:extLst>
              <a:ext uri="{FF2B5EF4-FFF2-40B4-BE49-F238E27FC236}">
                <a16:creationId xmlns:a16="http://schemas.microsoft.com/office/drawing/2014/main" id="{A72A847C-EFF4-9BCC-8A0D-F05C0BB5125C}"/>
              </a:ext>
            </a:extLst>
          </p:cNvPr>
          <p:cNvSpPr/>
          <p:nvPr/>
        </p:nvSpPr>
        <p:spPr>
          <a:xfrm>
            <a:off x="3736140" y="1547095"/>
            <a:ext cx="6108076" cy="333123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9165019" y="792052"/>
            <a:ext cx="2117124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i="1" dirty="0"/>
              <a:t>Choix de certains ES  </a:t>
            </a:r>
            <a:endParaRPr lang="en-GB" i="1" dirty="0"/>
          </a:p>
        </p:txBody>
      </p:sp>
      <p:cxnSp>
        <p:nvCxnSpPr>
          <p:cNvPr id="5" name="Connecteur droit avec flèche 4"/>
          <p:cNvCxnSpPr>
            <a:cxnSpLocks/>
          </p:cNvCxnSpPr>
          <p:nvPr/>
        </p:nvCxnSpPr>
        <p:spPr>
          <a:xfrm flipH="1">
            <a:off x="8386120" y="1115692"/>
            <a:ext cx="778270" cy="3905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3993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84CC41-A9F5-F4E8-8F66-18590C7853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A9184EB4-5C3B-26B3-A8A9-4EE0E16127EE}"/>
              </a:ext>
            </a:extLst>
          </p:cNvPr>
          <p:cNvSpPr txBox="1"/>
          <p:nvPr/>
        </p:nvSpPr>
        <p:spPr>
          <a:xfrm>
            <a:off x="437497" y="562707"/>
            <a:ext cx="10038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Points particuliers </a:t>
            </a:r>
            <a:r>
              <a:rPr lang="fr-FR" dirty="0" smtClean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 </a:t>
            </a:r>
            <a:r>
              <a:rPr lang="fr-FR" dirty="0" smtClean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Détersion »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(cf. </a:t>
            </a:r>
            <a:r>
              <a:rPr lang="fr-F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Guide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remplissage à destination des auditeurs)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0E744AE1-2AA2-222A-14A4-FC7EA986B81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10365"/>
          <a:stretch/>
        </p:blipFill>
        <p:spPr>
          <a:xfrm>
            <a:off x="401360" y="1221029"/>
            <a:ext cx="10479450" cy="6951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EF897CA4-03A6-1430-32D4-347216AD20D3}"/>
              </a:ext>
            </a:extLst>
          </p:cNvPr>
          <p:cNvSpPr txBox="1"/>
          <p:nvPr/>
        </p:nvSpPr>
        <p:spPr>
          <a:xfrm>
            <a:off x="9432795" y="242948"/>
            <a:ext cx="25201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exemples : carrés de soin </a:t>
            </a:r>
          </a:p>
          <a:p>
            <a:r>
              <a:rPr lang="fr-F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ou compresses abdominales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A796B323-FB04-43CF-F26E-C80CB1B866B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38660"/>
          <a:stretch/>
        </p:blipFill>
        <p:spPr>
          <a:xfrm>
            <a:off x="437497" y="2487932"/>
            <a:ext cx="8757935" cy="3693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21" name="Tableau 20">
            <a:extLst>
              <a:ext uri="{FF2B5EF4-FFF2-40B4-BE49-F238E27FC236}">
                <a16:creationId xmlns:a16="http://schemas.microsoft.com/office/drawing/2014/main" id="{44CD8B97-1D1B-94FE-161D-520E813AC5F9}"/>
              </a:ext>
            </a:extLst>
          </p:cNvPr>
          <p:cNvGraphicFramePr>
            <a:graphicFrameLocks noGrp="1"/>
          </p:cNvGraphicFramePr>
          <p:nvPr/>
        </p:nvGraphicFramePr>
        <p:xfrm>
          <a:off x="401360" y="3429000"/>
          <a:ext cx="11395043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6325">
                  <a:extLst>
                    <a:ext uri="{9D8B030D-6E8A-4147-A177-3AD203B41FA5}">
                      <a16:colId xmlns:a16="http://schemas.microsoft.com/office/drawing/2014/main" val="4060619355"/>
                    </a:ext>
                  </a:extLst>
                </a:gridCol>
                <a:gridCol w="2421652">
                  <a:extLst>
                    <a:ext uri="{9D8B030D-6E8A-4147-A177-3AD203B41FA5}">
                      <a16:colId xmlns:a16="http://schemas.microsoft.com/office/drawing/2014/main" val="2488074843"/>
                    </a:ext>
                  </a:extLst>
                </a:gridCol>
                <a:gridCol w="4193236">
                  <a:extLst>
                    <a:ext uri="{9D8B030D-6E8A-4147-A177-3AD203B41FA5}">
                      <a16:colId xmlns:a16="http://schemas.microsoft.com/office/drawing/2014/main" val="1619096758"/>
                    </a:ext>
                  </a:extLst>
                </a:gridCol>
                <a:gridCol w="1933830">
                  <a:extLst>
                    <a:ext uri="{9D8B030D-6E8A-4147-A177-3AD203B41FA5}">
                      <a16:colId xmlns:a16="http://schemas.microsoft.com/office/drawing/2014/main" val="17069745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Etapes et objectifs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Mode opératoire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Caractéristiques du séchage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Séchage adapté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7527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Détersion</a:t>
                      </a:r>
                    </a:p>
                    <a:p>
                      <a:r>
                        <a:rPr lang="fr-FR" sz="16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Nettoyage cutané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Élimination des souillures</a:t>
                      </a:r>
                    </a:p>
                    <a:p>
                      <a:endParaRPr lang="fr-FR" sz="16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fr-FR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-Application du savon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-Rinçage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-Séchage  « actif 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Peau doit être totalement sèche pour  l’étape d’antisepsie</a:t>
                      </a:r>
                    </a:p>
                    <a:p>
                      <a:r>
                        <a:rPr lang="fr-FR" sz="1400" b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(apport d’humidité via le savon </a:t>
                      </a:r>
                      <a:r>
                        <a:rPr lang="fr-FR" sz="1400" b="0" u="sng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et</a:t>
                      </a:r>
                      <a:r>
                        <a:rPr lang="fr-FR" sz="1400" b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le rinçage)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Essuyage ou</a:t>
                      </a:r>
                    </a:p>
                    <a:p>
                      <a:r>
                        <a:rPr lang="fr-FR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tamponnement </a:t>
                      </a:r>
                    </a:p>
                    <a:p>
                      <a:r>
                        <a:rPr lang="fr-FR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(le mieux toléré)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1375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Antisepsie</a:t>
                      </a:r>
                    </a:p>
                    <a:p>
                      <a:r>
                        <a:rPr lang="fr-FR" sz="16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Désinfection cutanée</a:t>
                      </a:r>
                    </a:p>
                    <a:p>
                      <a:r>
                        <a:rPr lang="fr-FR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Destruction des micro-organismes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fr-FR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-Application du produit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-Pas de rinçage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-Séchage spontané </a:t>
                      </a:r>
                      <a:r>
                        <a:rPr lang="fr-FR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(« naturel », « passif », pas d’intervention humaine)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Peau doit être totalement sèche pour le collage des champs (séchage complet)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(apport d’humidité via le produit uniquement)</a:t>
                      </a:r>
                      <a:endParaRPr lang="fr-FR" sz="14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Le temps de contact du produit doit être respecté </a:t>
                      </a:r>
                      <a:r>
                        <a:rPr lang="fr-FR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(condition d’efficacité de l’activité antimicrobienne)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Ni essuyage </a:t>
                      </a:r>
                    </a:p>
                    <a:p>
                      <a:r>
                        <a:rPr lang="fr-FR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ni tamponnement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7538491"/>
                  </a:ext>
                </a:extLst>
              </a:tr>
            </a:tbl>
          </a:graphicData>
        </a:graphic>
      </p:graphicFrame>
      <p:sp>
        <p:nvSpPr>
          <p:cNvPr id="23" name="ZoneTexte 22">
            <a:extLst>
              <a:ext uri="{FF2B5EF4-FFF2-40B4-BE49-F238E27FC236}">
                <a16:creationId xmlns:a16="http://schemas.microsoft.com/office/drawing/2014/main" id="{62BC895E-E72D-554F-0D12-66B9F5807033}"/>
              </a:ext>
            </a:extLst>
          </p:cNvPr>
          <p:cNvSpPr txBox="1"/>
          <p:nvPr/>
        </p:nvSpPr>
        <p:spPr>
          <a:xfrm>
            <a:off x="9430772" y="2389363"/>
            <a:ext cx="2522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Séchage détersion </a:t>
            </a:r>
          </a:p>
          <a:p>
            <a:r>
              <a:rPr lang="fr-FR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≠ de séchage antisepsie</a:t>
            </a: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005AA8B2-E253-5375-A71D-5710E24118EF}"/>
              </a:ext>
            </a:extLst>
          </p:cNvPr>
          <p:cNvSpPr/>
          <p:nvPr/>
        </p:nvSpPr>
        <p:spPr>
          <a:xfrm>
            <a:off x="7642578" y="1213690"/>
            <a:ext cx="2573866" cy="454336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88DFE83B-8D61-6C93-6F97-F2239C11BE7D}"/>
              </a:ext>
            </a:extLst>
          </p:cNvPr>
          <p:cNvCxnSpPr>
            <a:cxnSpLocks/>
          </p:cNvCxnSpPr>
          <p:nvPr/>
        </p:nvCxnSpPr>
        <p:spPr>
          <a:xfrm flipH="1">
            <a:off x="9044708" y="708361"/>
            <a:ext cx="386064" cy="48629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56955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1554</TotalTime>
  <Words>1108</Words>
  <Application>Microsoft Office PowerPoint</Application>
  <PresentationFormat>Grand écran</PresentationFormat>
  <Paragraphs>225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2" baseType="lpstr">
      <vt:lpstr>Arial</vt:lpstr>
      <vt:lpstr>Britannic Bold</vt:lpstr>
      <vt:lpstr>Calibri</vt:lpstr>
      <vt:lpstr>Calibri Light</vt:lpstr>
      <vt:lpstr>Times New Roman</vt:lpstr>
      <vt:lpstr>Wingdings</vt:lpstr>
      <vt:lpstr>Thème Office</vt:lpstr>
      <vt:lpstr>Quick-audit PCO « Détersion » Formation des auditeurs</vt:lpstr>
      <vt:lpstr>Présentation PowerPoint</vt:lpstr>
      <vt:lpstr>Détersion - Evolution des recommandations</vt:lpstr>
      <vt:lpstr>Application pratique et notion de souillures</vt:lpstr>
      <vt:lpstr>Conditions générales de mise en œuvre </vt:lpstr>
      <vt:lpstr>Présentation PowerPoint</vt:lpstr>
      <vt:lpstr>Présentation PowerPoint</vt:lpstr>
      <vt:lpstr>Présentation PowerPoint</vt:lpstr>
      <vt:lpstr>Présentation PowerPoint</vt:lpstr>
      <vt:lpstr>Outil informatique : sous format Excel®</vt:lpstr>
      <vt:lpstr>Présentation PowerPoint</vt:lpstr>
      <vt:lpstr>Masque de saisie : commun à détersion et antisepsie</vt:lpstr>
      <vt:lpstr>Rapport automatisé : spécifique à la détersion</vt:lpstr>
      <vt:lpstr>Diaporama automatisé : spécifique à la détersion</vt:lpstr>
      <vt:lpstr>Ou trouver les outils ? sur le site du CPias IDF https://www.cpias-ile-de-france.fr/spicmi/prevention/quick-audit-pco.php</vt:lpstr>
    </vt:vector>
  </TitlesOfParts>
  <Company>APHP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 outil modulaire et modulable, clé en mains</dc:title>
  <dc:creator>VERJAT TRANNOY Delphine</dc:creator>
  <cp:lastModifiedBy>VERJAT TRANNOY Delphine</cp:lastModifiedBy>
  <cp:revision>104</cp:revision>
  <cp:lastPrinted>2024-10-18T09:33:33Z</cp:lastPrinted>
  <dcterms:created xsi:type="dcterms:W3CDTF">2024-10-10T11:12:41Z</dcterms:created>
  <dcterms:modified xsi:type="dcterms:W3CDTF">2024-10-18T12:47:36Z</dcterms:modified>
</cp:coreProperties>
</file>