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69" r:id="rId2"/>
    <p:sldId id="270" r:id="rId3"/>
    <p:sldId id="274" r:id="rId4"/>
    <p:sldId id="271" r:id="rId5"/>
    <p:sldId id="302" r:id="rId6"/>
    <p:sldId id="276" r:id="rId7"/>
    <p:sldId id="277" r:id="rId8"/>
    <p:sldId id="303" r:id="rId9"/>
    <p:sldId id="261" r:id="rId10"/>
    <p:sldId id="258" r:id="rId11"/>
    <p:sldId id="264" r:id="rId12"/>
    <p:sldId id="265" r:id="rId13"/>
    <p:sldId id="266" r:id="rId14"/>
    <p:sldId id="268" r:id="rId15"/>
    <p:sldId id="300" r:id="rId16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D7"/>
    <a:srgbClr val="DAD9DF"/>
    <a:srgbClr val="CCCCD3"/>
    <a:srgbClr val="CFC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40028-F676-4238-9DAB-EE01F9415A0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D9C96-0BFB-48B8-972A-55C39B07C63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28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53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1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28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37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6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8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31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7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1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8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picmi.contact@aphp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ias-ile-de-france.fr/spicmi/prevention/quick-audit-pco.php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732E6-4E0E-B449-F7F2-3EB1D867C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961" y="1027506"/>
            <a:ext cx="11286197" cy="2627275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Quick-audit PCO « Douche »</a:t>
            </a:r>
            <a:b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dirty="0">
                <a:solidFill>
                  <a:srgbClr val="0070C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des auditeurs</a:t>
            </a:r>
            <a:endParaRPr lang="en-US" sz="5400" dirty="0">
              <a:ln w="22225">
                <a:solidFill>
                  <a:schemeClr val="tx1"/>
                </a:solidFill>
                <a:miter lim="800000"/>
              </a:ln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907402-4DF9-40A3-C4F3-D59C2A918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0"/>
            <a:ext cx="8339163" cy="19067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Equipe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Spicmi –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volet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Prévention</a:t>
            </a:r>
            <a:endParaRPr lang="en-US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Pour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toutes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vos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questions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recevoir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informations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sur le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Spicmi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algn="l"/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une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seule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adresse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spicmi.contact@aphp.fr</a:t>
            </a:r>
            <a:endParaRPr lang="en-US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			</a:t>
            </a:r>
            <a:endParaRPr lang="en-US" sz="15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203200" y="235742"/>
            <a:ext cx="340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800" dirty="0">
                <a:solidFill>
                  <a:srgbClr val="7030A0"/>
                </a:solidFill>
                <a:latin typeface="Britannic Bold" panose="020B0903060703020204" pitchFamily="34" charset="0"/>
              </a:rPr>
              <a:t>Programme SPICMI </a:t>
            </a:r>
          </a:p>
        </p:txBody>
      </p:sp>
      <p:pic>
        <p:nvPicPr>
          <p:cNvPr id="9" name="Picture 2" descr="01-cpias-quadri">
            <a:extLst>
              <a:ext uri="{FF2B5EF4-FFF2-40B4-BE49-F238E27FC236}">
                <a16:creationId xmlns:a16="http://schemas.microsoft.com/office/drawing/2014/main" id="{A5548D33-40DC-5906-096F-EDF361079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861" y="1238808"/>
            <a:ext cx="1394355" cy="1217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272" y="383207"/>
            <a:ext cx="2377228" cy="911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98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Outil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informatique : sous format Excel®</a:t>
            </a:r>
            <a:endParaRPr lang="en-GB" sz="3600" dirty="0">
              <a:solidFill>
                <a:srgbClr val="7030A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Page d’information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comprenant un champ pour le nom de l’ES 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>
                <a:solidFill>
                  <a:srgbClr val="FF0000"/>
                </a:solidFill>
              </a:rPr>
              <a:t>à remplir pour valorisation de la participation et échange avec </a:t>
            </a:r>
            <a:r>
              <a:rPr lang="fr-FR" sz="2200" dirty="0" err="1">
                <a:solidFill>
                  <a:srgbClr val="FF0000"/>
                </a:solidFill>
              </a:rPr>
              <a:t>Spicmi</a:t>
            </a:r>
            <a:r>
              <a:rPr lang="fr-FR" sz="2200" dirty="0">
                <a:solidFill>
                  <a:srgbClr val="FF0000"/>
                </a:solidFill>
              </a:rPr>
              <a:t> en cas d’anomalie</a:t>
            </a:r>
          </a:p>
          <a:p>
            <a:pPr marL="0" indent="0">
              <a:buNone/>
            </a:pPr>
            <a:endParaRPr lang="fr-FR" dirty="0"/>
          </a:p>
          <a:p>
            <a:r>
              <a:rPr lang="en-GB" b="1" dirty="0">
                <a:solidFill>
                  <a:srgbClr val="0070C0"/>
                </a:solidFill>
              </a:rPr>
              <a:t>Onglets </a:t>
            </a:r>
            <a:r>
              <a:rPr lang="en-GB" b="1" dirty="0" err="1">
                <a:solidFill>
                  <a:srgbClr val="0070C0"/>
                </a:solidFill>
              </a:rPr>
              <a:t>distincts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dirty="0"/>
              <a:t>pour</a:t>
            </a:r>
            <a:r>
              <a:rPr lang="en-GB" b="1" dirty="0"/>
              <a:t> </a:t>
            </a:r>
            <a:r>
              <a:rPr lang="en-GB" dirty="0"/>
              <a:t>:</a:t>
            </a:r>
          </a:p>
          <a:p>
            <a:pPr>
              <a:buFontTx/>
              <a:buChar char="-"/>
            </a:pPr>
            <a:r>
              <a:rPr lang="en-GB" dirty="0"/>
              <a:t>la </a:t>
            </a:r>
            <a:r>
              <a:rPr lang="en-GB" b="1" dirty="0" err="1"/>
              <a:t>saisie</a:t>
            </a:r>
            <a:r>
              <a:rPr lang="en-GB" b="1" dirty="0"/>
              <a:t> </a:t>
            </a:r>
            <a:r>
              <a:rPr lang="en-GB" dirty="0"/>
              <a:t>des </a:t>
            </a:r>
            <a:r>
              <a:rPr lang="en-GB" dirty="0" err="1"/>
              <a:t>données</a:t>
            </a:r>
            <a:r>
              <a:rPr lang="en-GB" dirty="0"/>
              <a:t> 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err="1" smtClean="0"/>
              <a:t>l’édition</a:t>
            </a:r>
            <a:r>
              <a:rPr lang="en-GB" dirty="0" smtClean="0"/>
              <a:t> </a:t>
            </a:r>
            <a:r>
              <a:rPr lang="en-GB" dirty="0"/>
              <a:t>du </a:t>
            </a:r>
            <a:r>
              <a:rPr lang="en-GB" b="1" dirty="0"/>
              <a:t>rapport </a:t>
            </a:r>
            <a:r>
              <a:rPr lang="en-GB" dirty="0" err="1"/>
              <a:t>automatisé</a:t>
            </a:r>
            <a:r>
              <a:rPr lang="en-GB" dirty="0"/>
              <a:t> sur la douche</a:t>
            </a:r>
          </a:p>
          <a:p>
            <a:pPr>
              <a:buFontTx/>
              <a:buChar char="-"/>
            </a:pPr>
            <a:r>
              <a:rPr lang="en-GB" dirty="0" err="1"/>
              <a:t>l’édition</a:t>
            </a:r>
            <a:r>
              <a:rPr lang="en-GB" dirty="0"/>
              <a:t> d’un </a:t>
            </a:r>
            <a:r>
              <a:rPr lang="en-GB" b="1" dirty="0" err="1"/>
              <a:t>diaporama</a:t>
            </a:r>
            <a:r>
              <a:rPr lang="en-GB" b="1" dirty="0"/>
              <a:t> </a:t>
            </a:r>
            <a:r>
              <a:rPr lang="en-GB" dirty="0" err="1"/>
              <a:t>automatisé</a:t>
            </a:r>
            <a:r>
              <a:rPr lang="en-GB" b="1" dirty="0"/>
              <a:t> </a:t>
            </a:r>
            <a:r>
              <a:rPr lang="en-GB" dirty="0"/>
              <a:t>sur la douche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7993"/>
            <a:ext cx="6525536" cy="552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599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79307" y="782595"/>
            <a:ext cx="65573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Nom de l’ES </a:t>
            </a:r>
            <a:r>
              <a:rPr lang="fr-FR" dirty="0"/>
              <a:t>à remplir obligatoirement si envoi des données à </a:t>
            </a:r>
            <a:r>
              <a:rPr lang="fr-FR" dirty="0" err="1"/>
              <a:t>Spicmi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sz="1600" dirty="0"/>
              <a:t>Affichage de participation dans le rapport national (valorisation)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Contact en cas d’anomalie lors de vérification du fichier 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r>
              <a:rPr lang="fr-FR" b="1" dirty="0">
                <a:solidFill>
                  <a:srgbClr val="00B050"/>
                </a:solidFill>
              </a:rPr>
              <a:t>Saisie des données </a:t>
            </a:r>
            <a:r>
              <a:rPr lang="fr-FR" dirty="0"/>
              <a:t>: mode opératoire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signification des cases colorées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listes déroulantes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Signalement des incohérences ou données manquantes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Impression des rapports et diaporamas  </a:t>
            </a:r>
            <a:r>
              <a:rPr lang="fr-FR" dirty="0"/>
              <a:t>(Excel ou PDF cf. page 2)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Base ES </a:t>
            </a:r>
            <a:r>
              <a:rPr lang="fr-FR" dirty="0"/>
              <a:t>: données brutes pour analyses complémentaires locales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Envoi des données à </a:t>
            </a:r>
            <a:r>
              <a:rPr lang="fr-FR" b="1" dirty="0" err="1">
                <a:solidFill>
                  <a:srgbClr val="00B050"/>
                </a:solidFill>
              </a:rPr>
              <a:t>Spicmi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dirty="0"/>
              <a:t>permet valorisation et comparaison avec les autres participants 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automatisé multicentrique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national détaillé</a:t>
            </a:r>
            <a:endParaRPr lang="fr-FR" sz="1600" dirty="0"/>
          </a:p>
          <a:p>
            <a:endParaRPr lang="en-GB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5585254" y="271849"/>
            <a:ext cx="631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Fichier 2024 </a:t>
            </a:r>
            <a:r>
              <a:rPr lang="fr-FR" dirty="0"/>
              <a:t>– </a:t>
            </a:r>
            <a:r>
              <a:rPr lang="fr-FR" sz="1400" dirty="0">
                <a:solidFill>
                  <a:srgbClr val="FF0000"/>
                </a:solidFill>
              </a:rPr>
              <a:t>à utiliser pour des données recueillies jusqu’à fin décembre 2024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573" y="3188043"/>
            <a:ext cx="5156885" cy="749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vos restitutions orales : </a:t>
            </a:r>
          </a:p>
          <a:p>
            <a:pPr algn="ctr"/>
            <a:r>
              <a:rPr lang="fr-FR" dirty="0"/>
              <a:t>Possible d’utiliser les diaporamas sous format PDF</a:t>
            </a:r>
            <a:endParaRPr lang="en-GB" dirty="0"/>
          </a:p>
        </p:txBody>
      </p:sp>
      <p:sp>
        <p:nvSpPr>
          <p:cNvPr id="23" name="Flèche droite 22"/>
          <p:cNvSpPr/>
          <p:nvPr/>
        </p:nvSpPr>
        <p:spPr>
          <a:xfrm rot="8870301">
            <a:off x="4337468" y="1263631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lèche droite 23"/>
          <p:cNvSpPr/>
          <p:nvPr/>
        </p:nvSpPr>
        <p:spPr>
          <a:xfrm rot="10040559">
            <a:off x="4331469" y="197620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lèche droite 24"/>
          <p:cNvSpPr/>
          <p:nvPr/>
        </p:nvSpPr>
        <p:spPr>
          <a:xfrm rot="12246578">
            <a:off x="4346597" y="4033910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lèche droite 25"/>
          <p:cNvSpPr/>
          <p:nvPr/>
        </p:nvSpPr>
        <p:spPr>
          <a:xfrm rot="11355291">
            <a:off x="4360394" y="4740729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èche droite 26"/>
          <p:cNvSpPr/>
          <p:nvPr/>
        </p:nvSpPr>
        <p:spPr>
          <a:xfrm rot="11070307">
            <a:off x="4373489" y="528378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23" y="1087689"/>
            <a:ext cx="3653738" cy="4552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649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51935" y="23319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Masque de saisie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: commun à </a:t>
            </a:r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douche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et dépilation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8541428" y="1919937"/>
            <a:ext cx="18908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Dates</a:t>
            </a:r>
          </a:p>
          <a:p>
            <a:r>
              <a:rPr lang="fr-FR" dirty="0"/>
              <a:t>Menus déroulants</a:t>
            </a:r>
          </a:p>
          <a:p>
            <a:r>
              <a:rPr lang="fr-FR" dirty="0"/>
              <a:t>Texte libre</a:t>
            </a:r>
          </a:p>
          <a:p>
            <a:endParaRPr lang="fr-FR" dirty="0"/>
          </a:p>
        </p:txBody>
      </p:sp>
      <p:sp>
        <p:nvSpPr>
          <p:cNvPr id="6" name="Flèche vers le haut 5"/>
          <p:cNvSpPr/>
          <p:nvPr/>
        </p:nvSpPr>
        <p:spPr>
          <a:xfrm>
            <a:off x="2083825" y="6285366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35" y="1155031"/>
            <a:ext cx="7696080" cy="47969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35" y="5990092"/>
            <a:ext cx="7773485" cy="2572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7326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Rapport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spécifique à la douche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3436"/>
          <a:stretch/>
        </p:blipFill>
        <p:spPr>
          <a:xfrm>
            <a:off x="2503439" y="1320224"/>
            <a:ext cx="4489623" cy="4334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Flèche vers le haut 6"/>
          <p:cNvSpPr/>
          <p:nvPr/>
        </p:nvSpPr>
        <p:spPr>
          <a:xfrm>
            <a:off x="4550100" y="5994390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165" y="5710215"/>
            <a:ext cx="7783011" cy="2286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oneTexte 3"/>
          <p:cNvSpPr txBox="1"/>
          <p:nvPr/>
        </p:nvSpPr>
        <p:spPr>
          <a:xfrm>
            <a:off x="7950466" y="2117558"/>
            <a:ext cx="3147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Majorité de graphiques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63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24286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Diaporama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spécifique à la douche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8537867" y="6259768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t="1937"/>
          <a:stretch/>
        </p:blipFill>
        <p:spPr>
          <a:xfrm>
            <a:off x="5429449" y="1189605"/>
            <a:ext cx="6216836" cy="4670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oneTexte 7"/>
          <p:cNvSpPr txBox="1"/>
          <p:nvPr/>
        </p:nvSpPr>
        <p:spPr>
          <a:xfrm>
            <a:off x="499126" y="1950505"/>
            <a:ext cx="4381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Résultats regroupés par thème</a:t>
            </a:r>
          </a:p>
          <a:p>
            <a:pPr marL="285750" indent="-285750">
              <a:buFontTx/>
              <a:buChar char="-"/>
            </a:pPr>
            <a:r>
              <a:rPr lang="fr-FR" dirty="0"/>
              <a:t>Page finale vierge pour vos commentaires</a:t>
            </a:r>
          </a:p>
          <a:p>
            <a:r>
              <a:rPr lang="fr-FR" dirty="0"/>
              <a:t>      (axes d’amélioration, etc.)</a:t>
            </a:r>
            <a:endParaRPr lang="en-GB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0086" y="5974216"/>
            <a:ext cx="7735380" cy="22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13252E4A-1E90-46E0-96C0-7305EF4C7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4" y="1628682"/>
            <a:ext cx="7456775" cy="47644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Ou trouver les outils ? 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sur le site du </a:t>
            </a:r>
            <a:r>
              <a:rPr lang="fr-FR" sz="36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CPias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 IDF</a:t>
            </a:r>
            <a:b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  <a:hlinkClick r:id="rId3"/>
              </a:rPr>
              <a:t>https://www.cpias-ile-de-france.fr/spicmi/prevention/quick-audit-pco.php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4548946" y="2234996"/>
            <a:ext cx="7308000" cy="3551790"/>
            <a:chOff x="1421295" y="2110818"/>
            <a:chExt cx="7308000" cy="355179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1295" y="2110818"/>
              <a:ext cx="7308000" cy="35517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Ellipse 5"/>
            <p:cNvSpPr/>
            <p:nvPr/>
          </p:nvSpPr>
          <p:spPr>
            <a:xfrm>
              <a:off x="7180660" y="2917357"/>
              <a:ext cx="1131807" cy="4213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786039" y="3735156"/>
              <a:ext cx="1371285" cy="5679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517F9B6B-2E2A-4958-9FC3-E9672F7272FA}"/>
              </a:ext>
            </a:extLst>
          </p:cNvPr>
          <p:cNvSpPr/>
          <p:nvPr/>
        </p:nvSpPr>
        <p:spPr>
          <a:xfrm>
            <a:off x="335054" y="3316582"/>
            <a:ext cx="3907321" cy="7253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E715C4-CBEE-429C-A693-9F9C0C546EE0}"/>
              </a:ext>
            </a:extLst>
          </p:cNvPr>
          <p:cNvSpPr/>
          <p:nvPr/>
        </p:nvSpPr>
        <p:spPr>
          <a:xfrm>
            <a:off x="335053" y="5948794"/>
            <a:ext cx="3907321" cy="4443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1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65" y="487125"/>
            <a:ext cx="11238470" cy="11772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4100" dirty="0">
                <a:solidFill>
                  <a:srgbClr val="7030A0"/>
                </a:solidFill>
                <a:latin typeface="Britannic Bold" panose="020B0903060703020204" pitchFamily="34" charset="0"/>
              </a:rPr>
              <a:t>Terminologie utilisée dans le quick-audit « Douche »</a:t>
            </a:r>
            <a:endParaRPr lang="fr-FR" sz="4100" dirty="0"/>
          </a:p>
          <a:p>
            <a:pPr marL="0" indent="0">
              <a:buNone/>
            </a:pPr>
            <a:r>
              <a:rPr lang="fr-FR" dirty="0"/>
              <a:t>PCO = préparation cutanée de l’opéré  - savon ATS = savon antiseptique</a:t>
            </a:r>
          </a:p>
          <a:p>
            <a:pPr marL="0" indent="0">
              <a:buNone/>
            </a:pPr>
            <a:r>
              <a:rPr lang="fr-FR" dirty="0"/>
              <a:t>« </a:t>
            </a:r>
            <a:r>
              <a:rPr lang="fr-FR" b="1" dirty="0">
                <a:solidFill>
                  <a:srgbClr val="0070C0"/>
                </a:solidFill>
              </a:rPr>
              <a:t>Douche</a:t>
            </a:r>
            <a:r>
              <a:rPr lang="fr-FR" dirty="0"/>
              <a:t> » : douche préopératoire ou toilette complète au lavabo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31EC76-C91C-44A2-9A60-BFA6CBCEBAA2}"/>
              </a:ext>
            </a:extLst>
          </p:cNvPr>
          <p:cNvSpPr txBox="1"/>
          <p:nvPr/>
        </p:nvSpPr>
        <p:spPr>
          <a:xfrm>
            <a:off x="333745" y="2350260"/>
            <a:ext cx="652082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Le quick-audit « Douche » : </a:t>
            </a:r>
          </a:p>
          <a:p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fait partie du module « Douche-Dépilation »</a:t>
            </a:r>
          </a:p>
          <a:p>
            <a:r>
              <a:rPr lang="fr-FR" dirty="0"/>
              <a:t>(grille d’évaluation + guide de l’auditeur/aide au remplissage)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est utilisable de façon indépendante ou couplé à la dépilation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peut être associé à une évaluation de :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chemeClr val="accent2"/>
                </a:solidFill>
              </a:rPr>
              <a:t>l’information patient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la traçabilité de la PCO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la vérification de la PCO</a:t>
            </a:r>
          </a:p>
        </p:txBody>
      </p:sp>
      <p:sp>
        <p:nvSpPr>
          <p:cNvPr id="8" name="Rectangle à coins arrondis 5">
            <a:extLst>
              <a:ext uri="{FF2B5EF4-FFF2-40B4-BE49-F238E27FC236}">
                <a16:creationId xmlns:a16="http://schemas.microsoft.com/office/drawing/2014/main" id="{5CACD179-D05B-4EB1-A5B4-99E740DB0526}"/>
              </a:ext>
            </a:extLst>
          </p:cNvPr>
          <p:cNvSpPr/>
          <p:nvPr/>
        </p:nvSpPr>
        <p:spPr>
          <a:xfrm>
            <a:off x="8638059" y="2620406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Quick-audit 1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Douche préopératoire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9" name="Rectangle à coins arrondis 6">
            <a:extLst>
              <a:ext uri="{FF2B5EF4-FFF2-40B4-BE49-F238E27FC236}">
                <a16:creationId xmlns:a16="http://schemas.microsoft.com/office/drawing/2014/main" id="{9A7327EB-F522-4561-9B1C-08E20F587B16}"/>
              </a:ext>
            </a:extLst>
          </p:cNvPr>
          <p:cNvSpPr/>
          <p:nvPr/>
        </p:nvSpPr>
        <p:spPr>
          <a:xfrm>
            <a:off x="8638059" y="4222665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/>
              <a:t>Quick-audit 2</a:t>
            </a:r>
            <a:endParaRPr lang="fr-FR" dirty="0"/>
          </a:p>
          <a:p>
            <a:pPr algn="ctr"/>
            <a:r>
              <a:rPr lang="fr-FR" dirty="0">
                <a:solidFill>
                  <a:srgbClr val="FFFF00"/>
                </a:solidFill>
              </a:rPr>
              <a:t>Dépilation</a:t>
            </a:r>
            <a:endParaRPr lang="en-GB">
              <a:solidFill>
                <a:srgbClr val="FFFF00"/>
              </a:solidFill>
            </a:endParaRPr>
          </a:p>
        </p:txBody>
      </p:sp>
      <p:sp>
        <p:nvSpPr>
          <p:cNvPr id="10" name="Rectangle à coins arrondis 13">
            <a:extLst>
              <a:ext uri="{FF2B5EF4-FFF2-40B4-BE49-F238E27FC236}">
                <a16:creationId xmlns:a16="http://schemas.microsoft.com/office/drawing/2014/main" id="{542FD9DB-249B-495F-A1FE-564BDE2B85EE}"/>
              </a:ext>
            </a:extLst>
          </p:cNvPr>
          <p:cNvSpPr/>
          <p:nvPr/>
        </p:nvSpPr>
        <p:spPr>
          <a:xfrm>
            <a:off x="8415638" y="2311483"/>
            <a:ext cx="3039762" cy="329513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E85A0A-3F8E-4211-A5ED-C43C79B53137}"/>
              </a:ext>
            </a:extLst>
          </p:cNvPr>
          <p:cNvSpPr/>
          <p:nvPr/>
        </p:nvSpPr>
        <p:spPr>
          <a:xfrm>
            <a:off x="6784548" y="2778778"/>
            <a:ext cx="1441621" cy="7953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Information du patient</a:t>
            </a:r>
          </a:p>
          <a:p>
            <a:pPr algn="ctr"/>
            <a:r>
              <a:rPr lang="fr-FR" sz="1200" b="1"/>
              <a:t>sur la douche</a:t>
            </a:r>
            <a:endParaRPr lang="en-GB" sz="1200" b="1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2A9E73-5EC6-47BB-9543-31B51DBE9D99}"/>
              </a:ext>
            </a:extLst>
          </p:cNvPr>
          <p:cNvSpPr/>
          <p:nvPr/>
        </p:nvSpPr>
        <p:spPr>
          <a:xfrm>
            <a:off x="6784548" y="4381037"/>
            <a:ext cx="1441621" cy="79536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/>
              <a:t>Information du patient</a:t>
            </a:r>
          </a:p>
          <a:p>
            <a:pPr algn="ctr"/>
            <a:r>
              <a:rPr lang="fr-FR" sz="1200" b="1"/>
              <a:t>sur la dépilation</a:t>
            </a:r>
            <a:endParaRPr lang="en-GB" sz="1200" b="1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D361B5-E5D0-4494-B172-39A2440D959A}"/>
              </a:ext>
            </a:extLst>
          </p:cNvPr>
          <p:cNvSpPr/>
          <p:nvPr/>
        </p:nvSpPr>
        <p:spPr>
          <a:xfrm>
            <a:off x="8292071" y="5804324"/>
            <a:ext cx="1367481" cy="5519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Traçabilité</a:t>
            </a:r>
            <a:r>
              <a:rPr lang="fr-FR" dirty="0"/>
              <a:t> </a:t>
            </a:r>
          </a:p>
          <a:p>
            <a:pPr algn="ctr"/>
            <a:r>
              <a:rPr lang="fr-FR" sz="1200" dirty="0"/>
              <a:t>de la PCO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BA3DC44-AD5B-4EF5-90AC-F02CF3CCE25C}"/>
              </a:ext>
            </a:extLst>
          </p:cNvPr>
          <p:cNvSpPr/>
          <p:nvPr/>
        </p:nvSpPr>
        <p:spPr>
          <a:xfrm>
            <a:off x="9898447" y="5804324"/>
            <a:ext cx="1367481" cy="5519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Vérification </a:t>
            </a:r>
          </a:p>
          <a:p>
            <a:pPr algn="ctr"/>
            <a:r>
              <a:rPr lang="fr-FR" sz="1200" dirty="0"/>
              <a:t>de la PCO</a:t>
            </a:r>
            <a:endParaRPr lang="en-GB" sz="1200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0F282869-88A8-4F9C-A6BF-AE4856F7E366}"/>
              </a:ext>
            </a:extLst>
          </p:cNvPr>
          <p:cNvCxnSpPr>
            <a:stCxn id="11" idx="3"/>
            <a:endCxn id="8" idx="1"/>
          </p:cNvCxnSpPr>
          <p:nvPr/>
        </p:nvCxnSpPr>
        <p:spPr>
          <a:xfrm>
            <a:off x="8226169" y="3176460"/>
            <a:ext cx="411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D213BC67-E790-4945-B853-3728FAEACEFF}"/>
              </a:ext>
            </a:extLst>
          </p:cNvPr>
          <p:cNvCxnSpPr>
            <a:stCxn id="12" idx="3"/>
            <a:endCxn id="9" idx="1"/>
          </p:cNvCxnSpPr>
          <p:nvPr/>
        </p:nvCxnSpPr>
        <p:spPr>
          <a:xfrm>
            <a:off x="8226169" y="4778719"/>
            <a:ext cx="4118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60ABF2EF-D877-429E-9B21-A2EAEACEF16D}"/>
              </a:ext>
            </a:extLst>
          </p:cNvPr>
          <p:cNvCxnSpPr/>
          <p:nvPr/>
        </p:nvCxnSpPr>
        <p:spPr>
          <a:xfrm>
            <a:off x="9087022" y="5613494"/>
            <a:ext cx="0" cy="337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14971337-03E3-469E-A869-388AB29B08F4}"/>
              </a:ext>
            </a:extLst>
          </p:cNvPr>
          <p:cNvCxnSpPr/>
          <p:nvPr/>
        </p:nvCxnSpPr>
        <p:spPr>
          <a:xfrm>
            <a:off x="10524525" y="5606618"/>
            <a:ext cx="0" cy="337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>
            <a:extLst>
              <a:ext uri="{FF2B5EF4-FFF2-40B4-BE49-F238E27FC236}">
                <a16:creationId xmlns:a16="http://schemas.microsoft.com/office/drawing/2014/main" id="{15E22CD0-527E-4A31-AF37-1DA77E2B8D34}"/>
              </a:ext>
            </a:extLst>
          </p:cNvPr>
          <p:cNvSpPr txBox="1"/>
          <p:nvPr/>
        </p:nvSpPr>
        <p:spPr>
          <a:xfrm>
            <a:off x="8559418" y="1821332"/>
            <a:ext cx="2706510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Module Douche-Dépilation</a:t>
            </a:r>
          </a:p>
        </p:txBody>
      </p:sp>
    </p:spTree>
    <p:extLst>
      <p:ext uri="{BB962C8B-B14F-4D97-AF65-F5344CB8AC3E}">
        <p14:creationId xmlns:p14="http://schemas.microsoft.com/office/powerpoint/2010/main" val="360715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BF367-CFEB-6907-1A9E-7272B6C1D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835" y="123844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</a:t>
            </a:r>
            <a:r>
              <a:rPr lang="fr-FR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Evolution des recommandations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24FFA61-9CA5-9FD2-DB48-C154758A8383}"/>
              </a:ext>
            </a:extLst>
          </p:cNvPr>
          <p:cNvSpPr/>
          <p:nvPr/>
        </p:nvSpPr>
        <p:spPr>
          <a:xfrm>
            <a:off x="1004835" y="1968091"/>
            <a:ext cx="1647930" cy="77115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PCO :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8C9DD5D-0966-1D2A-709D-2A7206FF06BD}"/>
              </a:ext>
            </a:extLst>
          </p:cNvPr>
          <p:cNvSpPr/>
          <p:nvPr/>
        </p:nvSpPr>
        <p:spPr>
          <a:xfrm>
            <a:off x="3104941" y="1649056"/>
            <a:ext cx="1647930" cy="14092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préopératoire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toilette complète au lavabo 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71DB015-1136-8A45-5343-11EBF27A7EA8}"/>
              </a:ext>
            </a:extLst>
          </p:cNvPr>
          <p:cNvSpPr/>
          <p:nvPr/>
        </p:nvSpPr>
        <p:spPr>
          <a:xfrm>
            <a:off x="5272035" y="1649056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DEPILATION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(si nécessaire)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3ABEE91-D923-7DF4-52B1-C8414533E311}"/>
              </a:ext>
            </a:extLst>
          </p:cNvPr>
          <p:cNvSpPr/>
          <p:nvPr/>
        </p:nvSpPr>
        <p:spPr>
          <a:xfrm>
            <a:off x="7555241" y="1649056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DETERSION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nettoyage cutané)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fr-FR" sz="1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souilllures</a:t>
            </a:r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visibles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5BE90DF-8464-9272-E805-4123417885BA}"/>
              </a:ext>
            </a:extLst>
          </p:cNvPr>
          <p:cNvSpPr/>
          <p:nvPr/>
        </p:nvSpPr>
        <p:spPr>
          <a:xfrm>
            <a:off x="9901533" y="1649056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désinfection cutanée)</a:t>
            </a: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594522DA-4CA2-3E39-087F-5CFD7D2E0530}"/>
              </a:ext>
            </a:extLst>
          </p:cNvPr>
          <p:cNvSpPr/>
          <p:nvPr/>
        </p:nvSpPr>
        <p:spPr>
          <a:xfrm>
            <a:off x="6978021" y="2228066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1DD5A72-33DA-0AEF-763B-60F92EE9CA14}"/>
              </a:ext>
            </a:extLst>
          </p:cNvPr>
          <p:cNvSpPr txBox="1"/>
          <p:nvPr/>
        </p:nvSpPr>
        <p:spPr>
          <a:xfrm>
            <a:off x="7963217" y="3139334"/>
            <a:ext cx="2766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bloc opératoire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(juste avant l’intervention)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FF581D3-1B90-C2E0-5348-A913C556D181}"/>
              </a:ext>
            </a:extLst>
          </p:cNvPr>
          <p:cNvSpPr txBox="1"/>
          <p:nvPr/>
        </p:nvSpPr>
        <p:spPr>
          <a:xfrm>
            <a:off x="3371942" y="3164793"/>
            <a:ext cx="333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domicile ou en service d’accueil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08C01F6B-C052-0B81-3896-3ED64B9D33D5}"/>
              </a:ext>
            </a:extLst>
          </p:cNvPr>
          <p:cNvSpPr/>
          <p:nvPr/>
        </p:nvSpPr>
        <p:spPr>
          <a:xfrm>
            <a:off x="1004835" y="4694333"/>
            <a:ext cx="2853732" cy="66001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  au savon antiseptique (ATS)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B6C51CD9-27C2-6E37-141C-0ECEE6457764}"/>
              </a:ext>
            </a:extLst>
          </p:cNvPr>
          <p:cNvSpPr/>
          <p:nvPr/>
        </p:nvSpPr>
        <p:spPr>
          <a:xfrm>
            <a:off x="7282068" y="4632476"/>
            <a:ext cx="2853732" cy="78373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 </a:t>
            </a:r>
            <a:r>
              <a:rPr lang="fr-FR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possible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avec savon non-ATS  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B6E2A3A-8636-0A27-E1E6-63D6BFBEFF00}"/>
              </a:ext>
            </a:extLst>
          </p:cNvPr>
          <p:cNvSpPr txBox="1"/>
          <p:nvPr/>
        </p:nvSpPr>
        <p:spPr>
          <a:xfrm>
            <a:off x="1125415" y="5411032"/>
            <a:ext cx="2612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Elimination des souillures</a:t>
            </a:r>
          </a:p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Activité antimicrobienne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73B56FE-90F5-1CF9-0899-48508AB2AF75}"/>
              </a:ext>
            </a:extLst>
          </p:cNvPr>
          <p:cNvSpPr txBox="1"/>
          <p:nvPr/>
        </p:nvSpPr>
        <p:spPr>
          <a:xfrm>
            <a:off x="7325924" y="5411032"/>
            <a:ext cx="2580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Elimination des souillures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2432D530-AA66-FFBE-E545-678CF5287CC1}"/>
              </a:ext>
            </a:extLst>
          </p:cNvPr>
          <p:cNvSpPr txBox="1"/>
          <p:nvPr/>
        </p:nvSpPr>
        <p:spPr>
          <a:xfrm>
            <a:off x="4561244" y="4562675"/>
            <a:ext cx="21387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Référentiel :</a:t>
            </a:r>
          </a:p>
          <a:p>
            <a:pPr algn="ctr"/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Guide SF2H 2013/D2</a:t>
            </a:r>
          </a:p>
        </p:txBody>
      </p:sp>
      <p:sp>
        <p:nvSpPr>
          <p:cNvPr id="23" name="Flèche : droite 11">
            <a:extLst>
              <a:ext uri="{FF2B5EF4-FFF2-40B4-BE49-F238E27FC236}">
                <a16:creationId xmlns:a16="http://schemas.microsoft.com/office/drawing/2014/main" id="{8ED585EB-7715-BFC5-1124-187E22204C69}"/>
              </a:ext>
            </a:extLst>
          </p:cNvPr>
          <p:cNvSpPr/>
          <p:nvPr/>
        </p:nvSpPr>
        <p:spPr>
          <a:xfrm>
            <a:off x="4493289" y="4898736"/>
            <a:ext cx="2344116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AFF501A-E235-4721-89BB-1B4474AB94B5}"/>
              </a:ext>
            </a:extLst>
          </p:cNvPr>
          <p:cNvSpPr txBox="1"/>
          <p:nvPr/>
        </p:nvSpPr>
        <p:spPr>
          <a:xfrm>
            <a:off x="4752871" y="2169004"/>
            <a:ext cx="53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+/-</a:t>
            </a:r>
          </a:p>
        </p:txBody>
      </p:sp>
      <p:sp>
        <p:nvSpPr>
          <p:cNvPr id="21" name="Flèche : droite 20">
            <a:extLst>
              <a:ext uri="{FF2B5EF4-FFF2-40B4-BE49-F238E27FC236}">
                <a16:creationId xmlns:a16="http://schemas.microsoft.com/office/drawing/2014/main" id="{73858312-49CB-4885-95FC-404F70DBC53A}"/>
              </a:ext>
            </a:extLst>
          </p:cNvPr>
          <p:cNvSpPr/>
          <p:nvPr/>
        </p:nvSpPr>
        <p:spPr>
          <a:xfrm>
            <a:off x="9312583" y="2228066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4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3857" y="226433"/>
            <a:ext cx="10515600" cy="853636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Conditions générales de mise en </a:t>
            </a:r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œuvre</a:t>
            </a:r>
            <a:endParaRPr lang="en-GB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71940"/>
              </p:ext>
            </p:extLst>
          </p:nvPr>
        </p:nvGraphicFramePr>
        <p:xfrm>
          <a:off x="84569" y="1080069"/>
          <a:ext cx="12022862" cy="546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551">
                  <a:extLst>
                    <a:ext uri="{9D8B030D-6E8A-4147-A177-3AD203B41FA5}">
                      <a16:colId xmlns:a16="http://schemas.microsoft.com/office/drawing/2014/main" val="1913688573"/>
                    </a:ext>
                  </a:extLst>
                </a:gridCol>
                <a:gridCol w="9742311">
                  <a:extLst>
                    <a:ext uri="{9D8B030D-6E8A-4147-A177-3AD203B41FA5}">
                      <a16:colId xmlns:a16="http://schemas.microsoft.com/office/drawing/2014/main" val="25646540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Méthode</a:t>
                      </a:r>
                      <a:r>
                        <a:rPr lang="en-GB" dirty="0"/>
                        <a:t> de </a:t>
                      </a:r>
                      <a:r>
                        <a:rPr lang="en-GB" dirty="0" err="1"/>
                        <a:t>recueil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Interview des patients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7768"/>
                  </a:ext>
                </a:extLst>
              </a:tr>
              <a:tr h="592380">
                <a:tc>
                  <a:txBody>
                    <a:bodyPr/>
                    <a:lstStyle/>
                    <a:p>
                      <a:r>
                        <a:rPr lang="fr-FR" sz="1600" dirty="0"/>
                        <a:t>Validation du projet</a:t>
                      </a:r>
                      <a:endParaRPr lang="en-GB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Auprès des instances (CME, CLIN, Conseil de de bloc)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+ Direction qualité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interview patients) – cf. courrier d’information patient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22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Pilotage</a:t>
                      </a:r>
                      <a:r>
                        <a:rPr lang="fr-FR" sz="1600" baseline="0" dirty="0"/>
                        <a:t> du projet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Pilote à désigner et auditeurs à identifier – Formation et suivi des auditeurs pendant la période d’audit (4-8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</a:rPr>
                        <a:t>sem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49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err="1"/>
                        <a:t>Modalités</a:t>
                      </a:r>
                      <a:r>
                        <a:rPr lang="en-GB" sz="1600" dirty="0"/>
                        <a:t> de </a:t>
                      </a:r>
                      <a:r>
                        <a:rPr lang="en-GB" sz="1600" dirty="0" err="1"/>
                        <a:t>réalisation</a:t>
                      </a:r>
                      <a:endParaRPr lang="en-GB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Au choix des équipes : en pré ou en post-opératoire (cf. critères de choix dans le guide de l’auditeur)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68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Lieux de réalisation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- Service d’accueil (chirurgie,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médecine, autre)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- Bloc opératoire (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recueil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préopératoire)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Accord des responsables à recueillir préalablement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9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Patients concernés : </a:t>
                      </a:r>
                    </a:p>
                    <a:p>
                      <a:r>
                        <a:rPr lang="fr-FR" sz="1600" b="1" dirty="0"/>
                        <a:t>ADULTES</a:t>
                      </a:r>
                      <a:r>
                        <a:rPr lang="fr-FR" sz="1600" dirty="0"/>
                        <a:t> (&gt; 15 ans)</a:t>
                      </a:r>
                      <a:endParaRPr lang="en-GB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Sélection selon la capacité des patients à être interviewés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Accord des patients à recueillir avant chaque interview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25010"/>
                  </a:ext>
                </a:extLst>
              </a:tr>
              <a:tr h="617760">
                <a:tc>
                  <a:txBody>
                    <a:bodyPr/>
                    <a:lstStyle/>
                    <a:p>
                      <a:r>
                        <a:rPr lang="fr-FR" sz="1600" dirty="0"/>
                        <a:t>Interventions</a:t>
                      </a:r>
                      <a:endParaRPr lang="en-GB" sz="160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Hors urgence :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programmées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(interview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préopératoire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)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déjà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réalisées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(interview post-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opératoire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Avec incision sur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saine (hors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muqueuses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baseline="0" dirty="0" err="1">
                          <a:solidFill>
                            <a:schemeClr val="tx1"/>
                          </a:solidFill>
                        </a:rPr>
                        <a:t>lésée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7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Spécialités chirurgicales</a:t>
                      </a:r>
                      <a:endParaRPr lang="en-GB" sz="16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Exclues : infantile, traumatologique,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urgences chirurgicales, ophtalmologie, stomatologie et maxillo-faciale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93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/>
                        <a:t>Durée de l’interview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5-10 min (jusqu’à 15 min avec certains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patients)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36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Nombre d’évaluations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Participation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minimum : 5 à 10 interviews/service</a:t>
                      </a:r>
                    </a:p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Analyse multi-services : viser au moins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30 interviews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82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1A5B7F54-EF2C-47E9-8BAC-CCA1FE1FCF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954"/>
          <a:stretch/>
        </p:blipFill>
        <p:spPr>
          <a:xfrm>
            <a:off x="4459704" y="575232"/>
            <a:ext cx="4426367" cy="4008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F220545-3F0A-4E75-B6C6-5C91DA46134F}"/>
              </a:ext>
            </a:extLst>
          </p:cNvPr>
          <p:cNvSpPr txBox="1"/>
          <p:nvPr/>
        </p:nvSpPr>
        <p:spPr>
          <a:xfrm>
            <a:off x="273831" y="257907"/>
            <a:ext cx="4185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commune à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dépilation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5FD0992-BE3E-4092-AC1E-30E12403BEA5}"/>
              </a:ext>
            </a:extLst>
          </p:cNvPr>
          <p:cNvSpPr txBox="1"/>
          <p:nvPr/>
        </p:nvSpPr>
        <p:spPr>
          <a:xfrm>
            <a:off x="9384630" y="1404778"/>
            <a:ext cx="2582779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Bandeau de description des </a:t>
            </a:r>
            <a:r>
              <a:rPr lang="fr-FR" b="1" dirty="0"/>
              <a:t>conditions d’audit</a:t>
            </a:r>
          </a:p>
          <a:p>
            <a:r>
              <a:rPr lang="fr-FR" sz="1400" dirty="0"/>
              <a:t>(quand, qui, quoi, où, comment)</a:t>
            </a:r>
          </a:p>
        </p:txBody>
      </p:sp>
      <p:sp>
        <p:nvSpPr>
          <p:cNvPr id="8" name="Accolade fermante 7">
            <a:extLst>
              <a:ext uri="{FF2B5EF4-FFF2-40B4-BE49-F238E27FC236}">
                <a16:creationId xmlns:a16="http://schemas.microsoft.com/office/drawing/2014/main" id="{2D3ABE07-A229-4C29-A5FE-F2AFF967E7C1}"/>
              </a:ext>
            </a:extLst>
          </p:cNvPr>
          <p:cNvSpPr/>
          <p:nvPr/>
        </p:nvSpPr>
        <p:spPr>
          <a:xfrm>
            <a:off x="8871283" y="1063539"/>
            <a:ext cx="513347" cy="17485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A94D97-D167-49F2-B5C5-4FFE6C6E7FF8}"/>
              </a:ext>
            </a:extLst>
          </p:cNvPr>
          <p:cNvSpPr/>
          <p:nvPr/>
        </p:nvSpPr>
        <p:spPr>
          <a:xfrm>
            <a:off x="4156162" y="2228072"/>
            <a:ext cx="3735437" cy="2691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Légende : flèche vers la droite 11">
            <a:extLst>
              <a:ext uri="{FF2B5EF4-FFF2-40B4-BE49-F238E27FC236}">
                <a16:creationId xmlns:a16="http://schemas.microsoft.com/office/drawing/2014/main" id="{14C6D169-9407-4900-8039-DCB478F2B877}"/>
              </a:ext>
            </a:extLst>
          </p:cNvPr>
          <p:cNvSpPr/>
          <p:nvPr/>
        </p:nvSpPr>
        <p:spPr>
          <a:xfrm>
            <a:off x="753906" y="2016336"/>
            <a:ext cx="3225721" cy="668688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/>
              <a:t>Traçabilité de la PCO</a:t>
            </a:r>
          </a:p>
          <a:p>
            <a:r>
              <a:rPr lang="fr-FR" sz="1400" b="1"/>
              <a:t>Contrôle visuel de la PCO </a:t>
            </a:r>
            <a:endParaRPr lang="fr-FR" sz="1400" b="1" dirty="0"/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4C8A9D4B-EF1F-4F46-AFBD-15B56F63AF4B}"/>
              </a:ext>
            </a:extLst>
          </p:cNvPr>
          <p:cNvSpPr/>
          <p:nvPr/>
        </p:nvSpPr>
        <p:spPr>
          <a:xfrm>
            <a:off x="8871283" y="2812129"/>
            <a:ext cx="513347" cy="17485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099F3C1-4782-4FB2-868A-D7F7FF0E0F4B}"/>
              </a:ext>
            </a:extLst>
          </p:cNvPr>
          <p:cNvSpPr txBox="1"/>
          <p:nvPr/>
        </p:nvSpPr>
        <p:spPr>
          <a:xfrm>
            <a:off x="9384630" y="3363258"/>
            <a:ext cx="258277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Partie « </a:t>
            </a:r>
            <a:r>
              <a:rPr lang="fr-FR" b="1" dirty="0"/>
              <a:t>Information du patient </a:t>
            </a:r>
            <a:r>
              <a:rPr lang="fr-FR" dirty="0"/>
              <a:t>»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C77C0E07-12C9-4D6A-A8F5-E2579045F4DC}"/>
              </a:ext>
            </a:extLst>
          </p:cNvPr>
          <p:cNvSpPr txBox="1"/>
          <p:nvPr/>
        </p:nvSpPr>
        <p:spPr>
          <a:xfrm>
            <a:off x="554537" y="1126554"/>
            <a:ext cx="244341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1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C792613-E156-486D-94B1-D1339A1B4B4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9819"/>
          <a:stretch/>
        </p:blipFill>
        <p:spPr>
          <a:xfrm>
            <a:off x="4459704" y="5090980"/>
            <a:ext cx="4426367" cy="10140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6" name="Flèche : droite 25">
            <a:extLst>
              <a:ext uri="{FF2B5EF4-FFF2-40B4-BE49-F238E27FC236}">
                <a16:creationId xmlns:a16="http://schemas.microsoft.com/office/drawing/2014/main" id="{1BF31F81-7A64-456C-8533-1CF32D8B1924}"/>
              </a:ext>
            </a:extLst>
          </p:cNvPr>
          <p:cNvSpPr/>
          <p:nvPr/>
        </p:nvSpPr>
        <p:spPr>
          <a:xfrm>
            <a:off x="3063182" y="1188373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Accolade fermante 28">
            <a:extLst>
              <a:ext uri="{FF2B5EF4-FFF2-40B4-BE49-F238E27FC236}">
                <a16:creationId xmlns:a16="http://schemas.microsoft.com/office/drawing/2014/main" id="{9A5DF385-44B4-4DCD-86AD-FAA09FE589C4}"/>
              </a:ext>
            </a:extLst>
          </p:cNvPr>
          <p:cNvSpPr/>
          <p:nvPr/>
        </p:nvSpPr>
        <p:spPr>
          <a:xfrm>
            <a:off x="8961593" y="5106295"/>
            <a:ext cx="332725" cy="9987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18ED2DC3-93B3-4673-B905-A5C338E26F93}"/>
              </a:ext>
            </a:extLst>
          </p:cNvPr>
          <p:cNvSpPr txBox="1"/>
          <p:nvPr/>
        </p:nvSpPr>
        <p:spPr>
          <a:xfrm>
            <a:off x="9384630" y="5274825"/>
            <a:ext cx="258277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Partie « </a:t>
            </a:r>
            <a:r>
              <a:rPr lang="fr-FR" b="1" dirty="0"/>
              <a:t>Vérification </a:t>
            </a:r>
          </a:p>
          <a:p>
            <a:r>
              <a:rPr lang="fr-FR" dirty="0"/>
              <a:t>de la PCO »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6B3EE033-5B06-465C-9F9B-C0B5A714A271}"/>
              </a:ext>
            </a:extLst>
          </p:cNvPr>
          <p:cNvSpPr txBox="1"/>
          <p:nvPr/>
        </p:nvSpPr>
        <p:spPr>
          <a:xfrm>
            <a:off x="575525" y="5362114"/>
            <a:ext cx="2422431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2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sp>
        <p:nvSpPr>
          <p:cNvPr id="32" name="Flèche : droite 31">
            <a:extLst>
              <a:ext uri="{FF2B5EF4-FFF2-40B4-BE49-F238E27FC236}">
                <a16:creationId xmlns:a16="http://schemas.microsoft.com/office/drawing/2014/main" id="{D7B2533C-FA0E-4818-8BD0-C8A254212101}"/>
              </a:ext>
            </a:extLst>
          </p:cNvPr>
          <p:cNvSpPr/>
          <p:nvPr/>
        </p:nvSpPr>
        <p:spPr>
          <a:xfrm>
            <a:off x="3134808" y="5438136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6962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B379AE92-D93E-4BBF-B7FA-F048CFD403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227" y="1712801"/>
            <a:ext cx="9231315" cy="3816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46E521E-0583-B0F0-7BEF-4403EBBF3725}"/>
              </a:ext>
            </a:extLst>
          </p:cNvPr>
          <p:cNvSpPr txBox="1"/>
          <p:nvPr/>
        </p:nvSpPr>
        <p:spPr>
          <a:xfrm>
            <a:off x="381838" y="562707"/>
            <a:ext cx="3770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spécifique </a:t>
            </a:r>
            <a:r>
              <a:rPr lang="fr-FR" b="1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Douche »</a:t>
            </a:r>
          </a:p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(page 1 de la grille)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7894482-C0D8-9D34-DE9B-0F6121E93251}"/>
              </a:ext>
            </a:extLst>
          </p:cNvPr>
          <p:cNvSpPr txBox="1"/>
          <p:nvPr/>
        </p:nvSpPr>
        <p:spPr>
          <a:xfrm>
            <a:off x="140257" y="3743732"/>
            <a:ext cx="21459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Description de la 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dernière douche :</a:t>
            </a:r>
          </a:p>
          <a:p>
            <a:r>
              <a:rPr lang="fr-FR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où, quand, comment</a:t>
            </a:r>
          </a:p>
        </p:txBody>
      </p:sp>
      <p:sp>
        <p:nvSpPr>
          <p:cNvPr id="7" name="Accolade ouvrante 6">
            <a:extLst>
              <a:ext uri="{FF2B5EF4-FFF2-40B4-BE49-F238E27FC236}">
                <a16:creationId xmlns:a16="http://schemas.microsoft.com/office/drawing/2014/main" id="{AAE977A3-A740-0DF8-E35A-304830DA0E3C}"/>
              </a:ext>
            </a:extLst>
          </p:cNvPr>
          <p:cNvSpPr/>
          <p:nvPr/>
        </p:nvSpPr>
        <p:spPr>
          <a:xfrm>
            <a:off x="2204054" y="2733055"/>
            <a:ext cx="342478" cy="2667687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C4A507F-97BF-1C0B-2EED-2C2A6E5E398F}"/>
              </a:ext>
            </a:extLst>
          </p:cNvPr>
          <p:cNvSpPr txBox="1"/>
          <p:nvPr/>
        </p:nvSpPr>
        <p:spPr>
          <a:xfrm>
            <a:off x="690101" y="2034327"/>
            <a:ext cx="2016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Nombre de</a:t>
            </a:r>
          </a:p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Douches : </a:t>
            </a:r>
          </a:p>
        </p:txBody>
      </p:sp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95F6A746-B934-B28A-BD11-B0DA951AA45F}"/>
              </a:ext>
            </a:extLst>
          </p:cNvPr>
          <p:cNvSpPr/>
          <p:nvPr/>
        </p:nvSpPr>
        <p:spPr>
          <a:xfrm>
            <a:off x="1914211" y="2351130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637903" y="520706"/>
            <a:ext cx="2619632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Plus précis sur le moment</a:t>
            </a:r>
          </a:p>
          <a:p>
            <a:r>
              <a:rPr lang="fr-FR" sz="1400" dirty="0"/>
              <a:t>(jour + moment journée + heure)</a:t>
            </a:r>
            <a:endParaRPr lang="en-GB" sz="1400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5947719" y="932039"/>
            <a:ext cx="1169773" cy="2181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6779740" y="2471710"/>
            <a:ext cx="329514" cy="1168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427308" y="768422"/>
            <a:ext cx="3097964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Plus précis sur le type de savon</a:t>
            </a:r>
          </a:p>
          <a:p>
            <a:pPr algn="ctr"/>
            <a:r>
              <a:rPr lang="fr-FR" sz="1400" dirty="0"/>
              <a:t>(ATS, doux, personnel)</a:t>
            </a:r>
            <a:endParaRPr lang="en-GB" sz="1400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H="1">
            <a:off x="9086335" y="1432806"/>
            <a:ext cx="123568" cy="23109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757351" y="5866241"/>
            <a:ext cx="267317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/>
              <a:t>Ajout du conditionnement</a:t>
            </a:r>
            <a:endParaRPr lang="en-GB"/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6532605" y="4481384"/>
            <a:ext cx="584887" cy="13025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1021492" y="5898292"/>
            <a:ext cx="210064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/>
              <a:t>Ajout du shampoing</a:t>
            </a:r>
            <a:endParaRPr lang="en-GB"/>
          </a:p>
        </p:txBody>
      </p:sp>
      <p:cxnSp>
        <p:nvCxnSpPr>
          <p:cNvPr id="23" name="Connecteur droit avec flèche 22"/>
          <p:cNvCxnSpPr/>
          <p:nvPr/>
        </p:nvCxnSpPr>
        <p:spPr>
          <a:xfrm flipV="1">
            <a:off x="2546532" y="5148649"/>
            <a:ext cx="575609" cy="741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8569108" y="5881816"/>
            <a:ext cx="308918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/>
              <a:t>Evaluation du mode opératoire</a:t>
            </a:r>
            <a:endParaRPr lang="en-GB"/>
          </a:p>
        </p:txBody>
      </p:sp>
      <p:cxnSp>
        <p:nvCxnSpPr>
          <p:cNvPr id="27" name="Connecteur droit avec flèche 26"/>
          <p:cNvCxnSpPr/>
          <p:nvPr/>
        </p:nvCxnSpPr>
        <p:spPr>
          <a:xfrm flipH="1" flipV="1">
            <a:off x="9761838" y="4753232"/>
            <a:ext cx="1260389" cy="10935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343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84D83F2-FE4F-9E6A-CA01-F610BEB74AA0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Douche » 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Guide de remplissage à destination des auditeurs)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B91857D-2C59-EE2C-7A1B-7320F62B5C02}"/>
              </a:ext>
            </a:extLst>
          </p:cNvPr>
          <p:cNvSpPr txBox="1"/>
          <p:nvPr/>
        </p:nvSpPr>
        <p:spPr>
          <a:xfrm>
            <a:off x="386758" y="3056768"/>
            <a:ext cx="105005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Savon ATS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nom du produit demandé (seul savon concerné)</a:t>
            </a:r>
          </a:p>
          <a:p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Savons non-ATS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distinction entre savon personnel (liquide ou pain) et savon doux (fourni par le service)</a:t>
            </a:r>
          </a:p>
          <a:p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Conditionnement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concerne tous les savons liquides (hors pain)</a:t>
            </a:r>
          </a:p>
          <a:p>
            <a:pPr marL="285750" indent="-285750">
              <a:buFontTx/>
              <a:buChar char="-"/>
            </a:pP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Monodose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(= </a:t>
            </a: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unidose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fr-F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Multidose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distinguer flacon neuf / flacon entamé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B37F6CE-5A4F-57DD-5AEA-C7A2BE763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162" y="1306837"/>
            <a:ext cx="10430823" cy="1155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DB8E45F-D3CA-FF5C-C945-36FBA39294A7}"/>
              </a:ext>
            </a:extLst>
          </p:cNvPr>
          <p:cNvSpPr/>
          <p:nvPr/>
        </p:nvSpPr>
        <p:spPr>
          <a:xfrm>
            <a:off x="5536641" y="1196739"/>
            <a:ext cx="5275385" cy="954594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9CD5162-6DC0-DF64-8C9C-C986BE9475DF}"/>
              </a:ext>
            </a:extLst>
          </p:cNvPr>
          <p:cNvSpPr txBox="1"/>
          <p:nvPr/>
        </p:nvSpPr>
        <p:spPr>
          <a:xfrm>
            <a:off x="6496181" y="2823941"/>
            <a:ext cx="5521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Utiliser « autre » pour les flacons entamés, à usage collectif</a:t>
            </a: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03C2B408-DC4A-D673-E146-AE6660DBED9D}"/>
              </a:ext>
            </a:extLst>
          </p:cNvPr>
          <p:cNvCxnSpPr>
            <a:cxnSpLocks/>
          </p:cNvCxnSpPr>
          <p:nvPr/>
        </p:nvCxnSpPr>
        <p:spPr>
          <a:xfrm flipV="1">
            <a:off x="8601389" y="2462685"/>
            <a:ext cx="321547" cy="4613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98C8F3D0-BFCD-768D-B05F-2B6BF1625C33}"/>
              </a:ext>
            </a:extLst>
          </p:cNvPr>
          <p:cNvSpPr/>
          <p:nvPr/>
        </p:nvSpPr>
        <p:spPr>
          <a:xfrm>
            <a:off x="8169310" y="2151333"/>
            <a:ext cx="1366576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EEE4B3E6-9E0C-57E2-D0CD-4DAD4DD89E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162" y="4997521"/>
            <a:ext cx="10309721" cy="5538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" name="ZoneTexte 24">
            <a:extLst>
              <a:ext uri="{FF2B5EF4-FFF2-40B4-BE49-F238E27FC236}">
                <a16:creationId xmlns:a16="http://schemas.microsoft.com/office/drawing/2014/main" id="{5F7F684D-F9B0-08E7-03FF-4C6D44DBD3B3}"/>
              </a:ext>
            </a:extLst>
          </p:cNvPr>
          <p:cNvSpPr txBox="1"/>
          <p:nvPr/>
        </p:nvSpPr>
        <p:spPr>
          <a:xfrm>
            <a:off x="8762162" y="199881"/>
            <a:ext cx="3215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*douche ou toilette complète au lavabo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D85DA7C-BDA3-36AC-FABC-3E4751794FFF}"/>
              </a:ext>
            </a:extLst>
          </p:cNvPr>
          <p:cNvSpPr txBox="1"/>
          <p:nvPr/>
        </p:nvSpPr>
        <p:spPr>
          <a:xfrm>
            <a:off x="281353" y="5818163"/>
            <a:ext cx="11696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 différente de d’habitude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d’un point de vue du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opératoire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(changer de savon uniquement ne compte pas) Exemples : en renforçant les creux et zones de pli, de haut en bas en finissant par zone génitale/anale (ordre des étapes)… </a:t>
            </a:r>
          </a:p>
        </p:txBody>
      </p:sp>
    </p:spTree>
    <p:extLst>
      <p:ext uri="{BB962C8B-B14F-4D97-AF65-F5344CB8AC3E}">
        <p14:creationId xmlns:p14="http://schemas.microsoft.com/office/powerpoint/2010/main" val="100896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BD115A8E-EC02-442A-A7BE-265829576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438" y="2409812"/>
            <a:ext cx="7884739" cy="2533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Ellipse 9"/>
          <p:cNvSpPr/>
          <p:nvPr/>
        </p:nvSpPr>
        <p:spPr>
          <a:xfrm>
            <a:off x="6870720" y="3087256"/>
            <a:ext cx="1696995" cy="273780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ZoneTexte 11"/>
          <p:cNvSpPr txBox="1"/>
          <p:nvPr/>
        </p:nvSpPr>
        <p:spPr>
          <a:xfrm>
            <a:off x="1816660" y="3361036"/>
            <a:ext cx="1285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Moment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816660" y="4109547"/>
            <a:ext cx="128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Mode de diffusion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14" name="Flèche : droite 9">
            <a:extLst>
              <a:ext uri="{FF2B5EF4-FFF2-40B4-BE49-F238E27FC236}">
                <a16:creationId xmlns:a16="http://schemas.microsoft.com/office/drawing/2014/main" id="{210B0336-D0A1-4D37-4E24-FB5FBD71A6F2}"/>
              </a:ext>
            </a:extLst>
          </p:cNvPr>
          <p:cNvSpPr/>
          <p:nvPr/>
        </p:nvSpPr>
        <p:spPr>
          <a:xfrm>
            <a:off x="2869209" y="3435576"/>
            <a:ext cx="914400" cy="24116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Flèche : droite 9">
            <a:extLst>
              <a:ext uri="{FF2B5EF4-FFF2-40B4-BE49-F238E27FC236}">
                <a16:creationId xmlns:a16="http://schemas.microsoft.com/office/drawing/2014/main" id="{210B0336-D0A1-4D37-4E24-FB5FBD71A6F2}"/>
              </a:ext>
            </a:extLst>
          </p:cNvPr>
          <p:cNvSpPr/>
          <p:nvPr/>
        </p:nvSpPr>
        <p:spPr>
          <a:xfrm>
            <a:off x="2869209" y="4312133"/>
            <a:ext cx="914400" cy="24116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9950898-CE5C-4003-8CFF-4085AC8DE6B9}"/>
              </a:ext>
            </a:extLst>
          </p:cNvPr>
          <p:cNvSpPr txBox="1"/>
          <p:nvPr/>
        </p:nvSpPr>
        <p:spPr>
          <a:xfrm>
            <a:off x="381838" y="562707"/>
            <a:ext cx="602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« 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Information du patient 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» de la grille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9C050D-F7F7-45B5-A685-D58947D5BD33}"/>
              </a:ext>
            </a:extLst>
          </p:cNvPr>
          <p:cNvSpPr/>
          <p:nvPr/>
        </p:nvSpPr>
        <p:spPr>
          <a:xfrm>
            <a:off x="6236044" y="2759675"/>
            <a:ext cx="2331671" cy="23859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60E011D-3A73-458C-9885-E337A5B7A85A}"/>
              </a:ext>
            </a:extLst>
          </p:cNvPr>
          <p:cNvSpPr txBox="1"/>
          <p:nvPr/>
        </p:nvSpPr>
        <p:spPr>
          <a:xfrm>
            <a:off x="6870720" y="5325101"/>
            <a:ext cx="3735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/>
              <a:t>Exemple : affiche dans la salle du bain du patient</a:t>
            </a:r>
            <a:endParaRPr lang="en-GB" sz="1400" i="1" dirty="0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A9FA7B01-B5B7-46BD-85E8-0195737576DB}"/>
              </a:ext>
            </a:extLst>
          </p:cNvPr>
          <p:cNvCxnSpPr>
            <a:cxnSpLocks/>
          </p:cNvCxnSpPr>
          <p:nvPr/>
        </p:nvCxnSpPr>
        <p:spPr>
          <a:xfrm flipV="1">
            <a:off x="7267785" y="4694672"/>
            <a:ext cx="140044" cy="588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6893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/>
          <a:srcRect l="2398" t="11361" r="19588" b="-8876"/>
          <a:stretch/>
        </p:blipFill>
        <p:spPr>
          <a:xfrm>
            <a:off x="5678675" y="2944408"/>
            <a:ext cx="6076722" cy="4930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35" y="1690688"/>
            <a:ext cx="5172731" cy="35260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8675" y="4577548"/>
            <a:ext cx="6076722" cy="12784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ZoneTexte 15"/>
          <p:cNvSpPr txBox="1"/>
          <p:nvPr/>
        </p:nvSpPr>
        <p:spPr>
          <a:xfrm>
            <a:off x="5773078" y="4072877"/>
            <a:ext cx="577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Interview patient </a:t>
            </a:r>
            <a:r>
              <a:rPr lang="fr-FR" dirty="0"/>
              <a:t>(page 2 de la grille)</a:t>
            </a:r>
            <a:endParaRPr lang="en-GB" dirty="0"/>
          </a:p>
        </p:txBody>
      </p:sp>
      <p:sp>
        <p:nvSpPr>
          <p:cNvPr id="23" name="ZoneTexte 22"/>
          <p:cNvSpPr txBox="1"/>
          <p:nvPr/>
        </p:nvSpPr>
        <p:spPr>
          <a:xfrm>
            <a:off x="5678675" y="2219034"/>
            <a:ext cx="5964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Echange avec les professionnels/consultation dossier patient</a:t>
            </a:r>
          </a:p>
          <a:p>
            <a:r>
              <a:rPr lang="fr-FR" dirty="0"/>
              <a:t>(page 1 de la grille – bandeau)</a:t>
            </a:r>
            <a:endParaRPr lang="en-GB" dirty="0"/>
          </a:p>
        </p:txBody>
      </p:sp>
      <p:sp>
        <p:nvSpPr>
          <p:cNvPr id="29" name="ZoneTexte 28"/>
          <p:cNvSpPr txBox="1"/>
          <p:nvPr/>
        </p:nvSpPr>
        <p:spPr>
          <a:xfrm>
            <a:off x="6994012" y="3480500"/>
            <a:ext cx="3333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/>
              <a:t>En service d’accueil/évaluation préopératoire : </a:t>
            </a:r>
          </a:p>
          <a:p>
            <a:r>
              <a:rPr lang="fr-FR" sz="1200" i="1" dirty="0"/>
              <a:t>traçabilité à évaluer au plus près du départ au bloc</a:t>
            </a:r>
            <a:endParaRPr lang="en-GB" sz="1200" i="1" dirty="0"/>
          </a:p>
        </p:txBody>
      </p:sp>
      <p:sp>
        <p:nvSpPr>
          <p:cNvPr id="28" name="Rectangle 27"/>
          <p:cNvSpPr/>
          <p:nvPr/>
        </p:nvSpPr>
        <p:spPr>
          <a:xfrm>
            <a:off x="5678675" y="1609073"/>
            <a:ext cx="5498662" cy="350087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PCO réalisée à domicile ou dans le service d’accueil</a:t>
            </a:r>
            <a:endParaRPr lang="en-GB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2E38392-DFF1-4353-8165-307217917BCD}"/>
              </a:ext>
            </a:extLst>
          </p:cNvPr>
          <p:cNvSpPr txBox="1"/>
          <p:nvPr/>
        </p:nvSpPr>
        <p:spPr>
          <a:xfrm>
            <a:off x="381838" y="562707"/>
            <a:ext cx="7815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Parties de la grille dédiées à la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vérification de la PCO 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à la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traçabilité </a:t>
            </a:r>
          </a:p>
        </p:txBody>
      </p:sp>
    </p:spTree>
    <p:extLst>
      <p:ext uri="{BB962C8B-B14F-4D97-AF65-F5344CB8AC3E}">
        <p14:creationId xmlns:p14="http://schemas.microsoft.com/office/powerpoint/2010/main" val="6888134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1555</TotalTime>
  <Words>1038</Words>
  <Application>Microsoft Office PowerPoint</Application>
  <PresentationFormat>Grand écran</PresentationFormat>
  <Paragraphs>176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Britannic Bold</vt:lpstr>
      <vt:lpstr>Calibri</vt:lpstr>
      <vt:lpstr>Calibri Light</vt:lpstr>
      <vt:lpstr>Times New Roman</vt:lpstr>
      <vt:lpstr>Wingdings</vt:lpstr>
      <vt:lpstr>Thème Office</vt:lpstr>
      <vt:lpstr>Quick-audit PCO « Douche » Formation des auditeurs</vt:lpstr>
      <vt:lpstr>Présentation PowerPoint</vt:lpstr>
      <vt:lpstr>Douche – Evolution des recommandations</vt:lpstr>
      <vt:lpstr>Conditions générales de mise en œuvre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Outil informatique : sous format Excel®</vt:lpstr>
      <vt:lpstr>Présentation PowerPoint</vt:lpstr>
      <vt:lpstr>Masque de saisie : commun à douche et dépilation</vt:lpstr>
      <vt:lpstr>Rapport automatisé : spécifique à la douche</vt:lpstr>
      <vt:lpstr>Diaporama automatisé : spécifique à la douche</vt:lpstr>
      <vt:lpstr>Ou trouver les outils ? sur le site du CPias IDF https://www.cpias-ile-de-france.fr/spicmi/prevention/quick-audit-pco.php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outil modulaire et modulable, clé en mains</dc:title>
  <dc:creator>VERJAT TRANNOY Delphine</dc:creator>
  <cp:lastModifiedBy>VERJAT TRANNOY Delphine</cp:lastModifiedBy>
  <cp:revision>101</cp:revision>
  <cp:lastPrinted>2024-10-18T09:33:47Z</cp:lastPrinted>
  <dcterms:created xsi:type="dcterms:W3CDTF">2024-10-10T11:12:41Z</dcterms:created>
  <dcterms:modified xsi:type="dcterms:W3CDTF">2024-10-18T12:50:27Z</dcterms:modified>
</cp:coreProperties>
</file>