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69" r:id="rId2"/>
    <p:sldId id="270" r:id="rId3"/>
    <p:sldId id="286" r:id="rId4"/>
    <p:sldId id="287" r:id="rId5"/>
    <p:sldId id="271" r:id="rId6"/>
    <p:sldId id="304" r:id="rId7"/>
    <p:sldId id="289" r:id="rId8"/>
    <p:sldId id="290" r:id="rId9"/>
    <p:sldId id="291" r:id="rId10"/>
    <p:sldId id="295" r:id="rId11"/>
    <p:sldId id="296" r:id="rId12"/>
    <p:sldId id="297" r:id="rId13"/>
    <p:sldId id="298" r:id="rId14"/>
    <p:sldId id="258" r:id="rId15"/>
    <p:sldId id="264" r:id="rId16"/>
    <p:sldId id="265" r:id="rId17"/>
    <p:sldId id="266" r:id="rId18"/>
    <p:sldId id="268" r:id="rId19"/>
    <p:sldId id="300" r:id="rId20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D7"/>
    <a:srgbClr val="DAD9DF"/>
    <a:srgbClr val="CCCCD3"/>
    <a:srgbClr val="CFC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003EF-E5CE-4D8C-8459-0C33022FF41D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1AB67-C5BF-4BDC-BAF4-0335B7581C3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274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532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14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28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37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49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36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08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31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37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0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819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78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picmi.contact@aphp.f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ias-ile-de-france.fr/spicmi/prevention/quick-audit-pco.php" TargetMode="Externa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3732E6-4E0E-B449-F7F2-3EB1D867C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961" y="1027506"/>
            <a:ext cx="11286197" cy="2627275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fr-FR" sz="4800" dirty="0">
                <a:solidFill>
                  <a:srgbClr val="7030A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Quick-audit PCO </a:t>
            </a:r>
            <a:br>
              <a:rPr lang="fr-FR" sz="4800" dirty="0">
                <a:solidFill>
                  <a:srgbClr val="7030A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400" dirty="0">
                <a:solidFill>
                  <a:schemeClr val="accent2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Module 2 - « Détersion-Antisepsie »</a:t>
            </a:r>
            <a:r>
              <a:rPr lang="fr-FR" sz="4800" dirty="0">
                <a:solidFill>
                  <a:srgbClr val="7030A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4800" dirty="0">
                <a:solidFill>
                  <a:srgbClr val="7030A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000" dirty="0">
                <a:solidFill>
                  <a:srgbClr val="0070C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des auditeurs</a:t>
            </a:r>
            <a:endParaRPr lang="en-US" sz="4800" dirty="0">
              <a:ln w="22225">
                <a:solidFill>
                  <a:schemeClr val="tx1"/>
                </a:solidFill>
                <a:miter lim="800000"/>
              </a:ln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907402-4DF9-40A3-C4F3-D59C2A9187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0"/>
            <a:ext cx="7886082" cy="190679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Equipe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 Spicmi – volet </a:t>
            </a: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Prévention</a:t>
            </a:r>
            <a:endParaRPr lang="en-US" sz="1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Pour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toutes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vos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questions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ou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pour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recevoir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des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informations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sur le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Spicmi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algn="l"/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une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seule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adresse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spicmi.contact@aphp.fr</a:t>
            </a:r>
            <a:endParaRPr lang="en-US" sz="15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03200" y="235742"/>
            <a:ext cx="3407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2800" dirty="0">
                <a:solidFill>
                  <a:srgbClr val="7030A0"/>
                </a:solidFill>
                <a:latin typeface="Britannic Bold" panose="020B0903060703020204" pitchFamily="34" charset="0"/>
              </a:rPr>
              <a:t>Programme SPICMI </a:t>
            </a:r>
          </a:p>
        </p:txBody>
      </p:sp>
      <p:pic>
        <p:nvPicPr>
          <p:cNvPr id="9" name="Picture 2" descr="01-cpias-quadri">
            <a:extLst>
              <a:ext uri="{FF2B5EF4-FFF2-40B4-BE49-F238E27FC236}">
                <a16:creationId xmlns:a16="http://schemas.microsoft.com/office/drawing/2014/main" id="{A5548D33-40DC-5906-096F-EDF3610797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3861" y="1238808"/>
            <a:ext cx="1394355" cy="121755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7272" y="383207"/>
            <a:ext cx="2377228" cy="9113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5982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852A082D-350E-42B8-A0FA-FD4BF8FCEE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6296" y="185677"/>
            <a:ext cx="6079934" cy="63739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46E521E-0583-B0F0-7BEF-4403EBBF3725}"/>
              </a:ext>
            </a:extLst>
          </p:cNvPr>
          <p:cNvSpPr txBox="1"/>
          <p:nvPr/>
        </p:nvSpPr>
        <p:spPr>
          <a:xfrm>
            <a:off x="381838" y="562707"/>
            <a:ext cx="3370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Partie spécifique à l’antisepsie</a:t>
            </a:r>
            <a:endParaRPr lang="fr-FR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F03CE2DA-9213-B3E4-F279-9D6EF29AF044}"/>
              </a:ext>
            </a:extLst>
          </p:cNvPr>
          <p:cNvSpPr/>
          <p:nvPr/>
        </p:nvSpPr>
        <p:spPr>
          <a:xfrm>
            <a:off x="5627077" y="2240782"/>
            <a:ext cx="1708220" cy="29140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5E74979-4FA9-CBDB-52C7-8F056D653F06}"/>
              </a:ext>
            </a:extLst>
          </p:cNvPr>
          <p:cNvSpPr/>
          <p:nvPr/>
        </p:nvSpPr>
        <p:spPr>
          <a:xfrm>
            <a:off x="7475974" y="2240782"/>
            <a:ext cx="1708220" cy="29140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F04C7A4-A6F3-1D7E-0A6D-D7DCB28BA943}"/>
              </a:ext>
            </a:extLst>
          </p:cNvPr>
          <p:cNvSpPr txBox="1"/>
          <p:nvPr/>
        </p:nvSpPr>
        <p:spPr>
          <a:xfrm>
            <a:off x="357051" y="1450611"/>
            <a:ext cx="2509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Nombre d’applications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ou 2</a:t>
            </a:r>
          </a:p>
        </p:txBody>
      </p:sp>
      <p:sp>
        <p:nvSpPr>
          <p:cNvPr id="15" name="Flèche : droite 14">
            <a:extLst>
              <a:ext uri="{FF2B5EF4-FFF2-40B4-BE49-F238E27FC236}">
                <a16:creationId xmlns:a16="http://schemas.microsoft.com/office/drawing/2014/main" id="{BB3B1C34-170D-F0CD-57AB-5DDEF3849E0E}"/>
              </a:ext>
            </a:extLst>
          </p:cNvPr>
          <p:cNvSpPr/>
          <p:nvPr/>
        </p:nvSpPr>
        <p:spPr>
          <a:xfrm>
            <a:off x="2864326" y="1542030"/>
            <a:ext cx="914400" cy="2411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6E41AFB-3CE4-48D9-1B40-62FB2AFDB188}"/>
              </a:ext>
            </a:extLst>
          </p:cNvPr>
          <p:cNvSpPr txBox="1"/>
          <p:nvPr/>
        </p:nvSpPr>
        <p:spPr>
          <a:xfrm>
            <a:off x="959754" y="2386483"/>
            <a:ext cx="2663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Catégorie professionnelle </a:t>
            </a:r>
          </a:p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habillage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</a:t>
            </a:r>
          </a:p>
        </p:txBody>
      </p:sp>
      <p:sp>
        <p:nvSpPr>
          <p:cNvPr id="17" name="Flèche : droite 16">
            <a:extLst>
              <a:ext uri="{FF2B5EF4-FFF2-40B4-BE49-F238E27FC236}">
                <a16:creationId xmlns:a16="http://schemas.microsoft.com/office/drawing/2014/main" id="{176F9D36-3173-5E83-8A54-93363D0019B1}"/>
              </a:ext>
            </a:extLst>
          </p:cNvPr>
          <p:cNvSpPr/>
          <p:nvPr/>
        </p:nvSpPr>
        <p:spPr>
          <a:xfrm>
            <a:off x="2864326" y="2746714"/>
            <a:ext cx="914400" cy="2411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74B3E59-B400-FE79-AA39-A7D282C8E3F7}"/>
              </a:ext>
            </a:extLst>
          </p:cNvPr>
          <p:cNvSpPr txBox="1"/>
          <p:nvPr/>
        </p:nvSpPr>
        <p:spPr>
          <a:xfrm>
            <a:off x="832794" y="3918018"/>
            <a:ext cx="220938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 d’application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Méthode : plus détaillée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Nouveautés :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Technique 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Port de gants</a:t>
            </a:r>
          </a:p>
        </p:txBody>
      </p:sp>
      <p:sp>
        <p:nvSpPr>
          <p:cNvPr id="19" name="Accolade ouvrante 18">
            <a:extLst>
              <a:ext uri="{FF2B5EF4-FFF2-40B4-BE49-F238E27FC236}">
                <a16:creationId xmlns:a16="http://schemas.microsoft.com/office/drawing/2014/main" id="{13239963-6BAF-030F-E58D-BE4B2F05399C}"/>
              </a:ext>
            </a:extLst>
          </p:cNvPr>
          <p:cNvSpPr/>
          <p:nvPr/>
        </p:nvSpPr>
        <p:spPr>
          <a:xfrm>
            <a:off x="3117135" y="3825187"/>
            <a:ext cx="342478" cy="171145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51438E18-8A19-276A-F7AF-F58E440EE47E}"/>
              </a:ext>
            </a:extLst>
          </p:cNvPr>
          <p:cNvCxnSpPr/>
          <p:nvPr/>
        </p:nvCxnSpPr>
        <p:spPr>
          <a:xfrm flipH="1">
            <a:off x="10200810" y="2532184"/>
            <a:ext cx="75189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B97F932F-168E-E28B-0798-AE31FC6CDC86}"/>
              </a:ext>
            </a:extLst>
          </p:cNvPr>
          <p:cNvCxnSpPr/>
          <p:nvPr/>
        </p:nvCxnSpPr>
        <p:spPr>
          <a:xfrm flipH="1">
            <a:off x="10200810" y="6442668"/>
            <a:ext cx="75189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0EBF8892-43F8-90C3-661E-516E8BD59597}"/>
              </a:ext>
            </a:extLst>
          </p:cNvPr>
          <p:cNvCxnSpPr/>
          <p:nvPr/>
        </p:nvCxnSpPr>
        <p:spPr>
          <a:xfrm>
            <a:off x="10952703" y="2532184"/>
            <a:ext cx="0" cy="39104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0582153A-5553-68AF-430D-7793AB452CA7}"/>
              </a:ext>
            </a:extLst>
          </p:cNvPr>
          <p:cNvSpPr txBox="1"/>
          <p:nvPr/>
        </p:nvSpPr>
        <p:spPr>
          <a:xfrm>
            <a:off x="10013293" y="3577051"/>
            <a:ext cx="2055884" cy="209288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Délais évalués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ATS-incision </a:t>
            </a:r>
          </a:p>
          <a:p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(application unique)</a:t>
            </a:r>
          </a:p>
          <a:p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Entre : </a:t>
            </a:r>
          </a:p>
          <a:p>
            <a:pPr marL="285750" indent="-285750">
              <a:buFontTx/>
              <a:buChar char="-"/>
            </a:pPr>
            <a:r>
              <a:rPr lang="fr-FR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 et 2</a:t>
            </a:r>
          </a:p>
          <a:p>
            <a:pPr marL="285750" indent="-285750">
              <a:buFontTx/>
              <a:buChar char="-"/>
            </a:pPr>
            <a:r>
              <a:rPr lang="fr-FR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 et incision </a:t>
            </a:r>
          </a:p>
          <a:p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(double application)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831033" y="5860075"/>
            <a:ext cx="1081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Séchage :</a:t>
            </a:r>
            <a:endParaRPr lang="en-GB" b="1" dirty="0"/>
          </a:p>
        </p:txBody>
      </p:sp>
      <p:sp>
        <p:nvSpPr>
          <p:cNvPr id="20" name="Flèche : droite 16">
            <a:extLst>
              <a:ext uri="{FF2B5EF4-FFF2-40B4-BE49-F238E27FC236}">
                <a16:creationId xmlns:a16="http://schemas.microsoft.com/office/drawing/2014/main" id="{176F9D36-3173-5E83-8A54-93363D0019B1}"/>
              </a:ext>
            </a:extLst>
          </p:cNvPr>
          <p:cNvSpPr/>
          <p:nvPr/>
        </p:nvSpPr>
        <p:spPr>
          <a:xfrm>
            <a:off x="2959749" y="5924161"/>
            <a:ext cx="914400" cy="2411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405083" y="3183028"/>
            <a:ext cx="15074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Produit ATS : </a:t>
            </a:r>
          </a:p>
          <a:p>
            <a:r>
              <a:rPr lang="fr-FR" sz="1400" dirty="0"/>
              <a:t>type et coloration</a:t>
            </a:r>
            <a:endParaRPr lang="en-GB" sz="1400" dirty="0"/>
          </a:p>
        </p:txBody>
      </p:sp>
      <p:sp>
        <p:nvSpPr>
          <p:cNvPr id="26" name="Flèche : droite 16">
            <a:extLst>
              <a:ext uri="{FF2B5EF4-FFF2-40B4-BE49-F238E27FC236}">
                <a16:creationId xmlns:a16="http://schemas.microsoft.com/office/drawing/2014/main" id="{176F9D36-3173-5E83-8A54-93363D0019B1}"/>
              </a:ext>
            </a:extLst>
          </p:cNvPr>
          <p:cNvSpPr/>
          <p:nvPr/>
        </p:nvSpPr>
        <p:spPr>
          <a:xfrm>
            <a:off x="2861477" y="3285950"/>
            <a:ext cx="914400" cy="2411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209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84D83F2-FE4F-9E6A-CA01-F610BEB74AA0}"/>
              </a:ext>
            </a:extLst>
          </p:cNvPr>
          <p:cNvSpPr txBox="1"/>
          <p:nvPr/>
        </p:nvSpPr>
        <p:spPr>
          <a:xfrm>
            <a:off x="381838" y="562707"/>
            <a:ext cx="10038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Points particuliers </a:t>
            </a:r>
            <a:r>
              <a:rPr lang="fr-FR" b="1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 </a:t>
            </a:r>
            <a:r>
              <a:rPr lang="fr-FR" b="1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Antisepsie » </a:t>
            </a:r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(1/2)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(cf. Guide de remplissage à destination des auditeurs)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FFFEB79-F145-7520-CE5B-F309C20F9B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840" y="2017261"/>
            <a:ext cx="9856298" cy="16403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253FCD5-4B31-B22C-6F5A-847CA6AFC8C9}"/>
              </a:ext>
            </a:extLst>
          </p:cNvPr>
          <p:cNvSpPr/>
          <p:nvPr/>
        </p:nvSpPr>
        <p:spPr>
          <a:xfrm>
            <a:off x="6971418" y="2646511"/>
            <a:ext cx="3357720" cy="62299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4F4F87C-F92D-9095-E459-A4A4EBABB3A4}"/>
              </a:ext>
            </a:extLst>
          </p:cNvPr>
          <p:cNvSpPr txBox="1"/>
          <p:nvPr/>
        </p:nvSpPr>
        <p:spPr>
          <a:xfrm>
            <a:off x="8292236" y="3772659"/>
            <a:ext cx="375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fr-FR" sz="1600" i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ème</a:t>
            </a:r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application : pas d’AS proposé </a:t>
            </a:r>
          </a:p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placer dans « autre » le cas échéant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76675D7B-8B1A-C5B9-AD76-B606CBA594B1}"/>
              </a:ext>
            </a:extLst>
          </p:cNvPr>
          <p:cNvCxnSpPr>
            <a:cxnSpLocks/>
            <a:stCxn id="11" idx="0"/>
          </p:cNvCxnSpPr>
          <p:nvPr/>
        </p:nvCxnSpPr>
        <p:spPr>
          <a:xfrm flipH="1" flipV="1">
            <a:off x="9940166" y="3260193"/>
            <a:ext cx="230222" cy="5124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Image 19">
            <a:extLst>
              <a:ext uri="{FF2B5EF4-FFF2-40B4-BE49-F238E27FC236}">
                <a16:creationId xmlns:a16="http://schemas.microsoft.com/office/drawing/2014/main" id="{3FD432F4-FD8D-576B-44AB-AB2C2B0B37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707" y="4745563"/>
            <a:ext cx="9725800" cy="3612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0FDC44E9-A944-DE9A-8F32-DBA56FEB7C45}"/>
              </a:ext>
            </a:extLst>
          </p:cNvPr>
          <p:cNvSpPr txBox="1"/>
          <p:nvPr/>
        </p:nvSpPr>
        <p:spPr>
          <a:xfrm>
            <a:off x="3799306" y="5325073"/>
            <a:ext cx="76590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exemples : application en « étoile » ou mélange de techniques, technique non identifiable  </a:t>
            </a: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682670E1-6B2B-FBB6-C4F7-2455A5CEEDE3}"/>
              </a:ext>
            </a:extLst>
          </p:cNvPr>
          <p:cNvSpPr/>
          <p:nvPr/>
        </p:nvSpPr>
        <p:spPr>
          <a:xfrm>
            <a:off x="5939143" y="4759629"/>
            <a:ext cx="904351" cy="327347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7F42AF91-DD2D-46D6-E16C-85F4F8558B9E}"/>
              </a:ext>
            </a:extLst>
          </p:cNvPr>
          <p:cNvSpPr/>
          <p:nvPr/>
        </p:nvSpPr>
        <p:spPr>
          <a:xfrm>
            <a:off x="9035814" y="4759629"/>
            <a:ext cx="904351" cy="327347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52FFC85C-7A5B-A700-7E08-DEA74A552033}"/>
              </a:ext>
            </a:extLst>
          </p:cNvPr>
          <p:cNvCxnSpPr>
            <a:endCxn id="26" idx="4"/>
          </p:cNvCxnSpPr>
          <p:nvPr/>
        </p:nvCxnSpPr>
        <p:spPr>
          <a:xfrm flipH="1" flipV="1">
            <a:off x="6471705" y="5101042"/>
            <a:ext cx="221064" cy="2454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D6734CE3-42EF-82DA-CC4B-E7254D0E6A1D}"/>
              </a:ext>
            </a:extLst>
          </p:cNvPr>
          <p:cNvCxnSpPr/>
          <p:nvPr/>
        </p:nvCxnSpPr>
        <p:spPr>
          <a:xfrm flipV="1">
            <a:off x="9035814" y="5101042"/>
            <a:ext cx="319768" cy="2454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472840" y="1598141"/>
            <a:ext cx="4814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7030A0"/>
                </a:solidFill>
              </a:rPr>
              <a:t>Différence d’évaluation entre application 1 et 2 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55707" y="4305278"/>
            <a:ext cx="1102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7030A0"/>
                </a:solidFill>
              </a:rPr>
              <a:t>Précision 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3657599" y="3052694"/>
            <a:ext cx="1762897" cy="216813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112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99D7B2-6325-7CE0-8031-CE1A0D4E01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5C1FFBD-C91E-47F5-2E4F-773D3A3238E3}"/>
              </a:ext>
            </a:extLst>
          </p:cNvPr>
          <p:cNvSpPr txBox="1"/>
          <p:nvPr/>
        </p:nvSpPr>
        <p:spPr>
          <a:xfrm>
            <a:off x="381838" y="562707"/>
            <a:ext cx="10038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Points particuliers </a:t>
            </a:r>
            <a:r>
              <a:rPr lang="fr-FR" b="1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 </a:t>
            </a:r>
            <a:r>
              <a:rPr lang="fr-FR" b="1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Antisepsie » </a:t>
            </a:r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(2/2)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(cf. Guide de remplissage à destination des auditeurs)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2E9E392-32D6-B8CF-16BB-FAC2F58FDE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803" y="1336482"/>
            <a:ext cx="10454997" cy="19050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166DA10D-DC0A-18CE-F05D-E2D72B2E99AD}"/>
              </a:ext>
            </a:extLst>
          </p:cNvPr>
          <p:cNvSpPr txBox="1"/>
          <p:nvPr/>
        </p:nvSpPr>
        <p:spPr>
          <a:xfrm>
            <a:off x="2449938" y="3387724"/>
            <a:ext cx="90470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exemple : versement direct du flacon sur la peau  (pratique à risque de coulures et macération – à identifier)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5F33B166-70BA-F6DF-0F95-288A3FEB1895}"/>
              </a:ext>
            </a:extLst>
          </p:cNvPr>
          <p:cNvCxnSpPr>
            <a:cxnSpLocks/>
          </p:cNvCxnSpPr>
          <p:nvPr/>
        </p:nvCxnSpPr>
        <p:spPr>
          <a:xfrm flipV="1">
            <a:off x="3312608" y="2481943"/>
            <a:ext cx="746926" cy="8674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D505ED3E-4010-55DE-C9A6-C0EC2D9A10F4}"/>
              </a:ext>
            </a:extLst>
          </p:cNvPr>
          <p:cNvSpPr txBox="1"/>
          <p:nvPr/>
        </p:nvSpPr>
        <p:spPr>
          <a:xfrm>
            <a:off x="478181" y="3828649"/>
            <a:ext cx="9779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Remarque : la « méthode d’application » est présentée dans le rapport en croisement avec le « port de gants » 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 l’interprétation se fait sur l’ensemble de ces deux critères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E0B661EA-C850-9ED7-2CDA-163E32460AFE}"/>
              </a:ext>
            </a:extLst>
          </p:cNvPr>
          <p:cNvSpPr/>
          <p:nvPr/>
        </p:nvSpPr>
        <p:spPr>
          <a:xfrm>
            <a:off x="3692769" y="2335766"/>
            <a:ext cx="1708220" cy="29140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4C627B5A-0E9A-9EFE-759B-4D0EE3484660}"/>
              </a:ext>
            </a:extLst>
          </p:cNvPr>
          <p:cNvSpPr/>
          <p:nvPr/>
        </p:nvSpPr>
        <p:spPr>
          <a:xfrm>
            <a:off x="7182586" y="2340869"/>
            <a:ext cx="1708220" cy="29140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1AC091FA-A543-4113-26CB-7EE4E7E92EE7}"/>
              </a:ext>
            </a:extLst>
          </p:cNvPr>
          <p:cNvCxnSpPr/>
          <p:nvPr/>
        </p:nvCxnSpPr>
        <p:spPr>
          <a:xfrm flipV="1">
            <a:off x="6792686" y="2627168"/>
            <a:ext cx="663191" cy="7497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Image 21">
            <a:extLst>
              <a:ext uri="{FF2B5EF4-FFF2-40B4-BE49-F238E27FC236}">
                <a16:creationId xmlns:a16="http://schemas.microsoft.com/office/drawing/2014/main" id="{EBD2F9F0-84C8-882C-ABD9-9DB3487ED2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81" y="4640114"/>
            <a:ext cx="10454997" cy="15704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Ellipse 10">
            <a:extLst>
              <a:ext uri="{FF2B5EF4-FFF2-40B4-BE49-F238E27FC236}">
                <a16:creationId xmlns:a16="http://schemas.microsoft.com/office/drawing/2014/main" id="{E0B661EA-C850-9ED7-2CDA-163E32460AFE}"/>
              </a:ext>
            </a:extLst>
          </p:cNvPr>
          <p:cNvSpPr/>
          <p:nvPr/>
        </p:nvSpPr>
        <p:spPr>
          <a:xfrm>
            <a:off x="933094" y="5858409"/>
            <a:ext cx="2946928" cy="29140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E0B661EA-C850-9ED7-2CDA-163E32460AFE}"/>
              </a:ext>
            </a:extLst>
          </p:cNvPr>
          <p:cNvSpPr/>
          <p:nvPr/>
        </p:nvSpPr>
        <p:spPr>
          <a:xfrm>
            <a:off x="933094" y="5279659"/>
            <a:ext cx="2823360" cy="29140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026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E4F191BB-C3B2-555A-824F-FA168704B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518" y="12846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rgbClr val="7030A0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L’évaluation de l’antisepsie en pratique : </a:t>
            </a:r>
            <a:r>
              <a:rPr lang="fr-FR" sz="3200" dirty="0">
                <a:solidFill>
                  <a:srgbClr val="7030A0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fr-FR" sz="3200" dirty="0" smtClean="0">
                <a:solidFill>
                  <a:srgbClr val="7030A0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situations</a:t>
            </a:r>
            <a:endParaRPr lang="fr-FR" sz="3200" dirty="0">
              <a:solidFill>
                <a:srgbClr val="7030A0"/>
              </a:solidFill>
              <a:latin typeface="Britannic Bold" panose="020B0903060703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499D13-43C3-5435-B578-59D8116ECF30}"/>
              </a:ext>
            </a:extLst>
          </p:cNvPr>
          <p:cNvSpPr/>
          <p:nvPr/>
        </p:nvSpPr>
        <p:spPr>
          <a:xfrm>
            <a:off x="8719671" y="1425931"/>
            <a:ext cx="2069961" cy="132556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Antisepsie </a:t>
            </a:r>
          </a:p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unique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6424C5-EA09-49D7-DBCC-096C763D4D08}"/>
              </a:ext>
            </a:extLst>
          </p:cNvPr>
          <p:cNvSpPr/>
          <p:nvPr/>
        </p:nvSpPr>
        <p:spPr>
          <a:xfrm>
            <a:off x="571353" y="1425931"/>
            <a:ext cx="2069961" cy="13255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fr-FR" b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ère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antisepsie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33A54A9-6411-D5EC-76F0-1508FC523644}"/>
              </a:ext>
            </a:extLst>
          </p:cNvPr>
          <p:cNvSpPr/>
          <p:nvPr/>
        </p:nvSpPr>
        <p:spPr>
          <a:xfrm>
            <a:off x="2641314" y="1425931"/>
            <a:ext cx="2069961" cy="132556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fr-FR" b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ème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antisepsie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76951AC2-600A-011F-499D-B565A45FF005}"/>
              </a:ext>
            </a:extLst>
          </p:cNvPr>
          <p:cNvSpPr txBox="1"/>
          <p:nvPr/>
        </p:nvSpPr>
        <p:spPr>
          <a:xfrm>
            <a:off x="7322791" y="1904046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17% 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3B3B44C3-A654-88EA-A06C-7E0E34FED160}"/>
              </a:ext>
            </a:extLst>
          </p:cNvPr>
          <p:cNvSpPr txBox="1"/>
          <p:nvPr/>
        </p:nvSpPr>
        <p:spPr>
          <a:xfrm>
            <a:off x="5125323" y="1904046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83%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43A84E1-6B25-3B70-2573-9565429FB9C3}"/>
              </a:ext>
            </a:extLst>
          </p:cNvPr>
          <p:cNvSpPr txBox="1"/>
          <p:nvPr/>
        </p:nvSpPr>
        <p:spPr>
          <a:xfrm>
            <a:off x="5327010" y="1719380"/>
            <a:ext cx="23191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 : 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enquête 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 PCO-DCF »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7744" y="2960054"/>
            <a:ext cx="3015934" cy="33122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716" y="2924850"/>
            <a:ext cx="4643545" cy="33826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45CBED1-DA5C-4D90-8225-C50F521A536E}"/>
              </a:ext>
            </a:extLst>
          </p:cNvPr>
          <p:cNvSpPr txBox="1"/>
          <p:nvPr/>
        </p:nvSpPr>
        <p:spPr>
          <a:xfrm>
            <a:off x="4900618" y="1223195"/>
            <a:ext cx="11287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u="sng" dirty="0"/>
              <a:t>Double </a:t>
            </a:r>
          </a:p>
          <a:p>
            <a:pPr algn="ctr"/>
            <a:r>
              <a:rPr lang="fr-FR" u="sng" dirty="0"/>
              <a:t>antisepsie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38E4C5A-6A43-480E-928D-807039D4FB89}"/>
              </a:ext>
            </a:extLst>
          </p:cNvPr>
          <p:cNvSpPr txBox="1"/>
          <p:nvPr/>
        </p:nvSpPr>
        <p:spPr>
          <a:xfrm>
            <a:off x="7054097" y="1223195"/>
            <a:ext cx="11287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u="sng" dirty="0"/>
              <a:t>Simple</a:t>
            </a:r>
          </a:p>
          <a:p>
            <a:pPr algn="ctr"/>
            <a:r>
              <a:rPr lang="fr-FR" u="sng" dirty="0"/>
              <a:t>antisepsie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D4CCBE9C-B160-4948-BB38-1DBAF24A456C}"/>
              </a:ext>
            </a:extLst>
          </p:cNvPr>
          <p:cNvSpPr/>
          <p:nvPr/>
        </p:nvSpPr>
        <p:spPr>
          <a:xfrm>
            <a:off x="5961208" y="1719380"/>
            <a:ext cx="1073501" cy="82937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8929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  <a:latin typeface="Britannic Bold" panose="020B0903060703020204" pitchFamily="34" charset="0"/>
              </a:rPr>
              <a:t>Outil 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informatique : sous format Excel®</a:t>
            </a:r>
            <a:endParaRPr lang="en-GB" sz="3600" dirty="0">
              <a:solidFill>
                <a:srgbClr val="7030A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Page d’information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/>
              <a:t>comprenant un champ pour le nom de l’ES </a:t>
            </a: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2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fr-FR" sz="2200" dirty="0">
                <a:solidFill>
                  <a:srgbClr val="FF0000"/>
                </a:solidFill>
              </a:rPr>
              <a:t>à remplir pour valorisation de la participation et échange avec </a:t>
            </a:r>
            <a:r>
              <a:rPr lang="fr-FR" sz="2200" dirty="0" err="1">
                <a:solidFill>
                  <a:srgbClr val="FF0000"/>
                </a:solidFill>
              </a:rPr>
              <a:t>Spicmi</a:t>
            </a:r>
            <a:r>
              <a:rPr lang="fr-FR" sz="2200" dirty="0">
                <a:solidFill>
                  <a:srgbClr val="FF0000"/>
                </a:solidFill>
              </a:rPr>
              <a:t> en cas d’anomalie</a:t>
            </a:r>
          </a:p>
          <a:p>
            <a:endParaRPr lang="fr-FR" dirty="0"/>
          </a:p>
          <a:p>
            <a:r>
              <a:rPr lang="en-GB" b="1" dirty="0">
                <a:solidFill>
                  <a:srgbClr val="0070C0"/>
                </a:solidFill>
              </a:rPr>
              <a:t>Onglets </a:t>
            </a:r>
            <a:r>
              <a:rPr lang="en-GB" b="1" dirty="0" err="1">
                <a:solidFill>
                  <a:srgbClr val="0070C0"/>
                </a:solidFill>
              </a:rPr>
              <a:t>distincts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dirty="0"/>
              <a:t>pour</a:t>
            </a:r>
            <a:r>
              <a:rPr lang="en-GB" b="1" dirty="0"/>
              <a:t> </a:t>
            </a:r>
            <a:r>
              <a:rPr lang="en-GB" dirty="0"/>
              <a:t>:</a:t>
            </a:r>
          </a:p>
          <a:p>
            <a:pPr>
              <a:buFontTx/>
              <a:buChar char="-"/>
            </a:pPr>
            <a:r>
              <a:rPr lang="en-GB" dirty="0"/>
              <a:t>la </a:t>
            </a:r>
            <a:r>
              <a:rPr lang="en-GB" b="1" dirty="0" err="1"/>
              <a:t>saisie</a:t>
            </a:r>
            <a:r>
              <a:rPr lang="en-GB" b="1" dirty="0"/>
              <a:t> </a:t>
            </a:r>
            <a:r>
              <a:rPr lang="en-GB" dirty="0"/>
              <a:t>des </a:t>
            </a:r>
            <a:r>
              <a:rPr lang="en-GB" dirty="0" err="1" smtClean="0"/>
              <a:t>données</a:t>
            </a:r>
            <a:endParaRPr lang="en-GB" dirty="0" smtClean="0"/>
          </a:p>
          <a:p>
            <a:pPr>
              <a:buFontTx/>
              <a:buChar char="-"/>
            </a:pPr>
            <a:r>
              <a:rPr lang="en-GB" dirty="0" err="1" smtClean="0"/>
              <a:t>l’édition</a:t>
            </a:r>
            <a:r>
              <a:rPr lang="en-GB" dirty="0" smtClean="0"/>
              <a:t> </a:t>
            </a:r>
            <a:r>
              <a:rPr lang="en-GB" dirty="0"/>
              <a:t>du </a:t>
            </a:r>
            <a:r>
              <a:rPr lang="en-GB" b="1" dirty="0"/>
              <a:t>rapport </a:t>
            </a:r>
            <a:r>
              <a:rPr lang="en-GB" dirty="0" err="1" smtClean="0"/>
              <a:t>automatisé</a:t>
            </a:r>
            <a:r>
              <a:rPr lang="en-GB" dirty="0"/>
              <a:t> </a:t>
            </a:r>
            <a:r>
              <a:rPr lang="en-GB" dirty="0" smtClean="0"/>
              <a:t>: 1 pour la </a:t>
            </a:r>
            <a:r>
              <a:rPr lang="en-GB" dirty="0" err="1" smtClean="0"/>
              <a:t>détersion</a:t>
            </a:r>
            <a:r>
              <a:rPr lang="en-GB" dirty="0" smtClean="0"/>
              <a:t>, 1 pour </a:t>
            </a:r>
            <a:r>
              <a:rPr lang="en-GB" dirty="0" err="1" smtClean="0"/>
              <a:t>l’antisepsie</a:t>
            </a:r>
            <a:r>
              <a:rPr lang="en-GB" dirty="0" smtClean="0"/>
              <a:t> </a:t>
            </a:r>
          </a:p>
          <a:p>
            <a:pPr>
              <a:buFontTx/>
              <a:buChar char="-"/>
            </a:pPr>
            <a:r>
              <a:rPr lang="en-GB" dirty="0" err="1" smtClean="0"/>
              <a:t>l’édition</a:t>
            </a:r>
            <a:r>
              <a:rPr lang="en-GB" dirty="0" smtClean="0"/>
              <a:t> </a:t>
            </a:r>
            <a:r>
              <a:rPr lang="en-GB" dirty="0"/>
              <a:t>d’un </a:t>
            </a:r>
            <a:r>
              <a:rPr lang="en-GB" b="1" dirty="0" err="1"/>
              <a:t>diaporama</a:t>
            </a:r>
            <a:r>
              <a:rPr lang="en-GB" b="1" dirty="0"/>
              <a:t> </a:t>
            </a:r>
            <a:r>
              <a:rPr lang="en-GB" dirty="0" err="1"/>
              <a:t>automatisé</a:t>
            </a:r>
            <a:r>
              <a:rPr lang="en-GB" b="1" dirty="0"/>
              <a:t> </a:t>
            </a:r>
            <a:r>
              <a:rPr lang="en-GB" dirty="0" smtClean="0"/>
              <a:t>: idem</a:t>
            </a:r>
            <a:endParaRPr lang="en-GB" dirty="0"/>
          </a:p>
          <a:p>
            <a:pPr>
              <a:buFontTx/>
              <a:buChar char="-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87993"/>
            <a:ext cx="6525536" cy="5525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25999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379307" y="782595"/>
            <a:ext cx="655732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Nom de l’ES </a:t>
            </a:r>
            <a:r>
              <a:rPr lang="fr-FR" dirty="0"/>
              <a:t>à remplir obligatoirement si envoi des données à </a:t>
            </a:r>
            <a:r>
              <a:rPr lang="fr-FR" dirty="0" err="1"/>
              <a:t>Spicmi</a:t>
            </a:r>
            <a:endParaRPr lang="fr-FR" dirty="0"/>
          </a:p>
          <a:p>
            <a:pPr marL="285750" indent="-285750">
              <a:buFontTx/>
              <a:buChar char="-"/>
            </a:pPr>
            <a:r>
              <a:rPr lang="fr-FR" sz="1600" dirty="0"/>
              <a:t>Affichage de participation dans le rapport national (valorisation)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Contact en cas d’anomalie lors de vérification du fichier </a:t>
            </a:r>
          </a:p>
          <a:p>
            <a:pPr marL="285750" indent="-285750">
              <a:buFontTx/>
              <a:buChar char="-"/>
            </a:pPr>
            <a:endParaRPr lang="fr-FR" sz="1400" dirty="0"/>
          </a:p>
          <a:p>
            <a:r>
              <a:rPr lang="fr-FR" b="1" dirty="0">
                <a:solidFill>
                  <a:srgbClr val="00B050"/>
                </a:solidFill>
              </a:rPr>
              <a:t>Saisie des données </a:t>
            </a:r>
            <a:r>
              <a:rPr lang="fr-FR" dirty="0"/>
              <a:t>: mode opératoire 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signification des cases colorées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listes déroulantes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Signalement des incohérences ou données manquantes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b="1" dirty="0">
                <a:solidFill>
                  <a:srgbClr val="00B050"/>
                </a:solidFill>
              </a:rPr>
              <a:t>Impression des rapports et diaporamas  </a:t>
            </a:r>
            <a:r>
              <a:rPr lang="fr-FR" dirty="0"/>
              <a:t>(Excel ou PDF cf. page 2)</a:t>
            </a:r>
          </a:p>
          <a:p>
            <a:endParaRPr lang="fr-FR" dirty="0"/>
          </a:p>
          <a:p>
            <a:r>
              <a:rPr lang="fr-FR" b="1" dirty="0">
                <a:solidFill>
                  <a:srgbClr val="00B050"/>
                </a:solidFill>
              </a:rPr>
              <a:t>Base ES </a:t>
            </a:r>
            <a:r>
              <a:rPr lang="fr-FR" dirty="0"/>
              <a:t>: données brutes pour analyses complémentaires locales</a:t>
            </a:r>
          </a:p>
          <a:p>
            <a:endParaRPr lang="fr-FR" dirty="0"/>
          </a:p>
          <a:p>
            <a:r>
              <a:rPr lang="fr-FR" b="1" dirty="0">
                <a:solidFill>
                  <a:srgbClr val="00B050"/>
                </a:solidFill>
              </a:rPr>
              <a:t>Envoi des données à </a:t>
            </a:r>
            <a:r>
              <a:rPr lang="fr-FR" b="1" dirty="0" err="1">
                <a:solidFill>
                  <a:srgbClr val="00B050"/>
                </a:solidFill>
              </a:rPr>
              <a:t>Spicmi</a:t>
            </a:r>
            <a:r>
              <a:rPr lang="fr-FR" b="1" dirty="0">
                <a:solidFill>
                  <a:srgbClr val="00B050"/>
                </a:solidFill>
              </a:rPr>
              <a:t> </a:t>
            </a:r>
            <a:r>
              <a:rPr lang="fr-FR" dirty="0"/>
              <a:t>permet valorisation et comparaison avec les autres participants :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r-FR" sz="1600" dirty="0">
                <a:sym typeface="Wingdings" panose="05000000000000000000" pitchFamily="2" charset="2"/>
              </a:rPr>
              <a:t>rapport automatisé multicentrique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r-FR" sz="1600" dirty="0">
                <a:sym typeface="Wingdings" panose="05000000000000000000" pitchFamily="2" charset="2"/>
              </a:rPr>
              <a:t>rapport national détaillé</a:t>
            </a:r>
            <a:endParaRPr lang="fr-FR" sz="1600" dirty="0"/>
          </a:p>
          <a:p>
            <a:endParaRPr lang="en-GB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5585254" y="271849"/>
            <a:ext cx="631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Fichier 2024 </a:t>
            </a:r>
            <a:r>
              <a:rPr lang="fr-FR" dirty="0"/>
              <a:t>– </a:t>
            </a:r>
            <a:r>
              <a:rPr lang="fr-FR" sz="1400" dirty="0">
                <a:solidFill>
                  <a:srgbClr val="FF0000"/>
                </a:solidFill>
              </a:rPr>
              <a:t>à utiliser pour des données recueillies jusqu’à fin décembre 2024 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46573" y="3188043"/>
            <a:ext cx="5156885" cy="749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Pour vos restitutions orales : </a:t>
            </a:r>
          </a:p>
          <a:p>
            <a:pPr algn="ctr"/>
            <a:r>
              <a:rPr lang="fr-FR" dirty="0"/>
              <a:t>Possible d’utiliser les diaporamas sous format PDF</a:t>
            </a:r>
            <a:endParaRPr lang="en-GB" dirty="0"/>
          </a:p>
        </p:txBody>
      </p:sp>
      <p:sp>
        <p:nvSpPr>
          <p:cNvPr id="23" name="Flèche droite 22"/>
          <p:cNvSpPr/>
          <p:nvPr/>
        </p:nvSpPr>
        <p:spPr>
          <a:xfrm rot="8870301">
            <a:off x="4337468" y="1263631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lèche droite 23"/>
          <p:cNvSpPr/>
          <p:nvPr/>
        </p:nvSpPr>
        <p:spPr>
          <a:xfrm rot="10040559">
            <a:off x="4331469" y="1976204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lèche droite 24"/>
          <p:cNvSpPr/>
          <p:nvPr/>
        </p:nvSpPr>
        <p:spPr>
          <a:xfrm rot="12246578">
            <a:off x="4346597" y="4033910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lèche droite 25"/>
          <p:cNvSpPr/>
          <p:nvPr/>
        </p:nvSpPr>
        <p:spPr>
          <a:xfrm rot="11355291">
            <a:off x="4360394" y="4740729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lèche droite 26"/>
          <p:cNvSpPr/>
          <p:nvPr/>
        </p:nvSpPr>
        <p:spPr>
          <a:xfrm rot="11070307">
            <a:off x="4373489" y="5283784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623" y="1087689"/>
            <a:ext cx="3653738" cy="4552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46499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5CABE669-5036-4929-B9D7-51DA12B8B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254" y="1435579"/>
            <a:ext cx="9468331" cy="36782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51935" y="595437"/>
            <a:ext cx="10515600" cy="516324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7030A0"/>
                </a:solidFill>
                <a:latin typeface="Britannic Bold" panose="020B0903060703020204" pitchFamily="34" charset="0"/>
              </a:rPr>
              <a:t>Masque de saisie 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: commun à détersion et antisepsie</a:t>
            </a:r>
            <a:endParaRPr lang="en-GB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960907" y="3043326"/>
            <a:ext cx="18908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Dates</a:t>
            </a:r>
          </a:p>
          <a:p>
            <a:r>
              <a:rPr lang="fr-FR" dirty="0"/>
              <a:t>Menus déroulants</a:t>
            </a:r>
          </a:p>
          <a:p>
            <a:r>
              <a:rPr lang="fr-FR" dirty="0"/>
              <a:t>Texte libre</a:t>
            </a:r>
          </a:p>
          <a:p>
            <a:endParaRPr lang="fr-FR" dirty="0"/>
          </a:p>
        </p:txBody>
      </p:sp>
      <p:sp>
        <p:nvSpPr>
          <p:cNvPr id="6" name="Flèche vers le haut 5"/>
          <p:cNvSpPr/>
          <p:nvPr/>
        </p:nvSpPr>
        <p:spPr>
          <a:xfrm>
            <a:off x="909780" y="5585436"/>
            <a:ext cx="395417" cy="4928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07FAED5-D079-4B15-8B2B-B705A9D4B3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633" y="5196948"/>
            <a:ext cx="7277100" cy="2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326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6324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7030A0"/>
                </a:solidFill>
                <a:latin typeface="Britannic Bold" panose="020B0903060703020204" pitchFamily="34" charset="0"/>
              </a:rPr>
              <a:t>Rapport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 automatisé : exemple de la détersion</a:t>
            </a:r>
            <a:endParaRPr lang="en-GB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7" name="Flèche vers le haut 6"/>
          <p:cNvSpPr/>
          <p:nvPr/>
        </p:nvSpPr>
        <p:spPr>
          <a:xfrm>
            <a:off x="3059967" y="6078518"/>
            <a:ext cx="395417" cy="4928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ZoneTexte 3"/>
          <p:cNvSpPr txBox="1"/>
          <p:nvPr/>
        </p:nvSpPr>
        <p:spPr>
          <a:xfrm>
            <a:off x="8503621" y="2411069"/>
            <a:ext cx="3147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Majorité de graphiques</a:t>
            </a:r>
          </a:p>
          <a:p>
            <a:pPr marL="285750" indent="-285750">
              <a:buFontTx/>
              <a:buChar char="-"/>
            </a:pPr>
            <a:endParaRPr lang="en-GB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03C46E1-8C26-464C-A0DF-D434E3A64D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1" r="1"/>
          <a:stretch/>
        </p:blipFill>
        <p:spPr>
          <a:xfrm>
            <a:off x="993422" y="1223962"/>
            <a:ext cx="7142840" cy="4410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E2C6647F-6DFC-4B9E-B999-C24F2ADCA8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422" y="5718165"/>
            <a:ext cx="7296150" cy="276225"/>
          </a:xfrm>
          <a:prstGeom prst="rect">
            <a:avLst/>
          </a:prstGeom>
        </p:spPr>
      </p:pic>
      <p:sp>
        <p:nvSpPr>
          <p:cNvPr id="9" name="Flèche vers le haut 8"/>
          <p:cNvSpPr/>
          <p:nvPr/>
        </p:nvSpPr>
        <p:spPr>
          <a:xfrm>
            <a:off x="4443788" y="6078518"/>
            <a:ext cx="395417" cy="4928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63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1024286" cy="516324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7030A0"/>
                </a:solidFill>
                <a:latin typeface="Britannic Bold" panose="020B0903060703020204" pitchFamily="34" charset="0"/>
              </a:rPr>
              <a:t>Diaporama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 automatisé : exemple de la détersion</a:t>
            </a:r>
            <a:endParaRPr lang="en-GB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7" name="Flèche vers le haut 6"/>
          <p:cNvSpPr/>
          <p:nvPr/>
        </p:nvSpPr>
        <p:spPr>
          <a:xfrm>
            <a:off x="8504000" y="6000005"/>
            <a:ext cx="395417" cy="4928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ZoneTexte 7"/>
          <p:cNvSpPr txBox="1"/>
          <p:nvPr/>
        </p:nvSpPr>
        <p:spPr>
          <a:xfrm>
            <a:off x="499126" y="1950505"/>
            <a:ext cx="43814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Résultats regroupés par thème</a:t>
            </a:r>
          </a:p>
          <a:p>
            <a:pPr marL="285750" indent="-285750">
              <a:buFontTx/>
              <a:buChar char="-"/>
            </a:pPr>
            <a:r>
              <a:rPr lang="fr-FR" dirty="0"/>
              <a:t>Page finale vierge pour vos commentaires</a:t>
            </a:r>
          </a:p>
          <a:p>
            <a:r>
              <a:rPr lang="fr-FR" dirty="0"/>
              <a:t>      (axes d’amélioration, etc.)</a:t>
            </a:r>
            <a:endParaRPr lang="en-GB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D441BDF-8D2B-4248-93CF-7823D856A4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3026" y="1246509"/>
            <a:ext cx="6491642" cy="41628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8A664EFB-B4E9-436C-BCB1-8A64029A10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7764" y="5510708"/>
            <a:ext cx="7334250" cy="323850"/>
          </a:xfrm>
          <a:prstGeom prst="rect">
            <a:avLst/>
          </a:prstGeom>
        </p:spPr>
      </p:pic>
      <p:sp>
        <p:nvSpPr>
          <p:cNvPr id="9" name="Flèche vers le haut 8"/>
          <p:cNvSpPr/>
          <p:nvPr/>
        </p:nvSpPr>
        <p:spPr>
          <a:xfrm>
            <a:off x="9801460" y="6000004"/>
            <a:ext cx="395417" cy="4928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2388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13252E4A-1E90-46E0-96C0-7305EF4C7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24" y="1628682"/>
            <a:ext cx="7456775" cy="476441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Ou trouver les outils ? </a:t>
            </a:r>
            <a:r>
              <a:rPr lang="fr-FR" sz="3600" dirty="0">
                <a:solidFill>
                  <a:srgbClr val="0070C0"/>
                </a:solidFill>
                <a:latin typeface="Britannic Bold" panose="020B0903060703020204" pitchFamily="34" charset="0"/>
              </a:rPr>
              <a:t>sur le site du </a:t>
            </a:r>
            <a:r>
              <a:rPr lang="fr-FR" sz="36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CPias</a:t>
            </a:r>
            <a:r>
              <a:rPr lang="fr-FR" sz="3600" dirty="0">
                <a:solidFill>
                  <a:srgbClr val="0070C0"/>
                </a:solidFill>
                <a:latin typeface="Britannic Bold" panose="020B0903060703020204" pitchFamily="34" charset="0"/>
              </a:rPr>
              <a:t> IDF</a:t>
            </a:r>
            <a:br>
              <a:rPr lang="fr-FR" sz="3600" dirty="0">
                <a:solidFill>
                  <a:srgbClr val="0070C0"/>
                </a:solidFill>
                <a:latin typeface="Britannic Bold" panose="020B0903060703020204" pitchFamily="34" charset="0"/>
              </a:rPr>
            </a:br>
            <a:r>
              <a:rPr lang="fr-FR" sz="2000" dirty="0">
                <a:solidFill>
                  <a:srgbClr val="0070C0"/>
                </a:solidFill>
                <a:latin typeface="Britannic Bold" panose="020B0903060703020204" pitchFamily="34" charset="0"/>
                <a:hlinkClick r:id="rId3"/>
              </a:rPr>
              <a:t>https://www.cpias-ile-de-france.fr/spicmi/prevention/quick-audit-pco.php</a:t>
            </a:r>
            <a:endParaRPr lang="en-GB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4548946" y="2234996"/>
            <a:ext cx="7308000" cy="3551790"/>
            <a:chOff x="1421295" y="2110818"/>
            <a:chExt cx="7308000" cy="355179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21295" y="2110818"/>
              <a:ext cx="7308000" cy="35517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6" name="Ellipse 5"/>
            <p:cNvSpPr/>
            <p:nvPr/>
          </p:nvSpPr>
          <p:spPr>
            <a:xfrm>
              <a:off x="7180660" y="2917357"/>
              <a:ext cx="1131807" cy="42133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4786039" y="3735156"/>
              <a:ext cx="1371285" cy="56793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517F9B6B-2E2A-4958-9FC3-E9672F7272FA}"/>
              </a:ext>
            </a:extLst>
          </p:cNvPr>
          <p:cNvSpPr/>
          <p:nvPr/>
        </p:nvSpPr>
        <p:spPr>
          <a:xfrm>
            <a:off x="335052" y="4064616"/>
            <a:ext cx="3907321" cy="72531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E715C4-CBEE-429C-A693-9F9C0C546EE0}"/>
              </a:ext>
            </a:extLst>
          </p:cNvPr>
          <p:cNvSpPr/>
          <p:nvPr/>
        </p:nvSpPr>
        <p:spPr>
          <a:xfrm>
            <a:off x="335053" y="5948794"/>
            <a:ext cx="3907321" cy="44430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153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765" y="487126"/>
            <a:ext cx="11238470" cy="14629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sz="4100" dirty="0">
                <a:solidFill>
                  <a:srgbClr val="7030A0"/>
                </a:solidFill>
                <a:latin typeface="Britannic Bold" panose="020B0903060703020204" pitchFamily="34" charset="0"/>
              </a:rPr>
              <a:t>Terminologie utilisée dans le </a:t>
            </a:r>
            <a:r>
              <a:rPr lang="fr-FR" sz="4100" dirty="0" smtClean="0">
                <a:solidFill>
                  <a:srgbClr val="7030A0"/>
                </a:solidFill>
                <a:latin typeface="Britannic Bold" panose="020B0903060703020204" pitchFamily="34" charset="0"/>
              </a:rPr>
              <a:t>module </a:t>
            </a:r>
            <a:r>
              <a:rPr lang="fr-FR" sz="4100" dirty="0">
                <a:solidFill>
                  <a:srgbClr val="7030A0"/>
                </a:solidFill>
                <a:latin typeface="Britannic Bold" panose="020B0903060703020204" pitchFamily="34" charset="0"/>
              </a:rPr>
              <a:t>« Détersion-Antisepsie »</a:t>
            </a:r>
            <a:endParaRPr lang="fr-FR" sz="4100" dirty="0"/>
          </a:p>
          <a:p>
            <a:pPr marL="0" indent="0">
              <a:buNone/>
            </a:pPr>
            <a:r>
              <a:rPr lang="fr-FR" dirty="0"/>
              <a:t>PCO = préparation cutanée de l’opéré  - ATS = antiseptique (savon ou produit)</a:t>
            </a:r>
          </a:p>
          <a:p>
            <a:pPr marL="0" indent="0">
              <a:buNone/>
            </a:pPr>
            <a:r>
              <a:rPr lang="fr-FR" dirty="0"/>
              <a:t>- Détersion (savon ATS) ou nettoyage cutané (savon doux)</a:t>
            </a:r>
          </a:p>
          <a:p>
            <a:pPr marL="0" indent="0">
              <a:buNone/>
            </a:pPr>
            <a:r>
              <a:rPr lang="fr-FR" dirty="0"/>
              <a:t>- Antisepsie (médicament) ou désinfection cutanée (biocide)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531EC76-C91C-44A2-9A60-BFA6CBCEBAA2}"/>
              </a:ext>
            </a:extLst>
          </p:cNvPr>
          <p:cNvSpPr txBox="1"/>
          <p:nvPr/>
        </p:nvSpPr>
        <p:spPr>
          <a:xfrm>
            <a:off x="333745" y="2350260"/>
            <a:ext cx="65208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</a:rPr>
              <a:t>Le module « Détersion-Antisepsie » comporte : </a:t>
            </a:r>
          </a:p>
          <a:p>
            <a:endParaRPr lang="fr-FR" sz="2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Une grille d’évaluation + un guide de l’auditeur en commun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une évaluation possible de :</a:t>
            </a: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B050"/>
                </a:solidFill>
              </a:rPr>
              <a:t>la traçabilité de la PCO au bloc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5E22CD0-527E-4A31-AF37-1DA77E2B8D34}"/>
              </a:ext>
            </a:extLst>
          </p:cNvPr>
          <p:cNvSpPr txBox="1"/>
          <p:nvPr/>
        </p:nvSpPr>
        <p:spPr>
          <a:xfrm>
            <a:off x="7498032" y="1833452"/>
            <a:ext cx="303976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Module Détersion-Antisepsie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491E8C23-A829-47BB-BF8B-405E6B5CD19F}"/>
              </a:ext>
            </a:extLst>
          </p:cNvPr>
          <p:cNvCxnSpPr/>
          <p:nvPr/>
        </p:nvCxnSpPr>
        <p:spPr>
          <a:xfrm>
            <a:off x="9093352" y="5821489"/>
            <a:ext cx="0" cy="337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538084DA-FC03-4F8C-98BC-4DCB044AA234}"/>
              </a:ext>
            </a:extLst>
          </p:cNvPr>
          <p:cNvSpPr/>
          <p:nvPr/>
        </p:nvSpPr>
        <p:spPr>
          <a:xfrm>
            <a:off x="7853557" y="2823603"/>
            <a:ext cx="2520779" cy="111210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Quick-audit 3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Détersion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Nettoyage cutané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8C489A8D-33E0-47FF-A825-CC29DCA0FB49}"/>
              </a:ext>
            </a:extLst>
          </p:cNvPr>
          <p:cNvSpPr/>
          <p:nvPr/>
        </p:nvSpPr>
        <p:spPr>
          <a:xfrm>
            <a:off x="7853557" y="4425862"/>
            <a:ext cx="2520779" cy="111210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Quick-audit 4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Antisepsie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Désinfection cutanée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10" name="Rectangle à coins arrondis 16">
            <a:extLst>
              <a:ext uri="{FF2B5EF4-FFF2-40B4-BE49-F238E27FC236}">
                <a16:creationId xmlns:a16="http://schemas.microsoft.com/office/drawing/2014/main" id="{11F6BA16-FA46-494C-92EA-3D0220016186}"/>
              </a:ext>
            </a:extLst>
          </p:cNvPr>
          <p:cNvSpPr/>
          <p:nvPr/>
        </p:nvSpPr>
        <p:spPr>
          <a:xfrm>
            <a:off x="7614659" y="2514680"/>
            <a:ext cx="3039762" cy="329513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3F23633-36DD-4420-8AA1-EAE95D0DCD55}"/>
              </a:ext>
            </a:extLst>
          </p:cNvPr>
          <p:cNvSpPr/>
          <p:nvPr/>
        </p:nvSpPr>
        <p:spPr>
          <a:xfrm>
            <a:off x="8430205" y="6007521"/>
            <a:ext cx="1367481" cy="55193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Traçabilité</a:t>
            </a:r>
            <a:r>
              <a:rPr lang="fr-FR" dirty="0"/>
              <a:t> </a:t>
            </a:r>
          </a:p>
          <a:p>
            <a:pPr algn="ctr"/>
            <a:r>
              <a:rPr lang="fr-FR" sz="1200" dirty="0"/>
              <a:t>de </a:t>
            </a:r>
            <a:r>
              <a:rPr lang="fr-FR" sz="1200"/>
              <a:t>la PCO au bloc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60715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6BF367-CFEB-6907-1A9E-7272B6C1D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689" y="188936"/>
            <a:ext cx="11864622" cy="1325563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 et Antisepsie </a:t>
            </a:r>
            <a:r>
              <a:rPr lang="fr-FR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Rappel et évolution des recommandations</a:t>
            </a:r>
            <a:endParaRPr lang="fr-FR" sz="3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585E905B-F00A-BF1E-0CD7-9522C12C1160}"/>
              </a:ext>
            </a:extLst>
          </p:cNvPr>
          <p:cNvSpPr/>
          <p:nvPr/>
        </p:nvSpPr>
        <p:spPr>
          <a:xfrm>
            <a:off x="609603" y="4187148"/>
            <a:ext cx="2853732" cy="66001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(savon ATS)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F24FFA61-9CA5-9FD2-DB48-C154758A8383}"/>
              </a:ext>
            </a:extLst>
          </p:cNvPr>
          <p:cNvSpPr/>
          <p:nvPr/>
        </p:nvSpPr>
        <p:spPr>
          <a:xfrm>
            <a:off x="1004835" y="2009723"/>
            <a:ext cx="1647930" cy="77115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PCO : 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8C9DD5D-0966-1D2A-709D-2A7206FF06BD}"/>
              </a:ext>
            </a:extLst>
          </p:cNvPr>
          <p:cNvSpPr/>
          <p:nvPr/>
        </p:nvSpPr>
        <p:spPr>
          <a:xfrm>
            <a:off x="3104941" y="1652952"/>
            <a:ext cx="1647930" cy="140922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Douche préopératoire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(ou toilette complète au lavabo)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71DB015-1136-8A45-5343-11EBF27A7EA8}"/>
              </a:ext>
            </a:extLst>
          </p:cNvPr>
          <p:cNvSpPr/>
          <p:nvPr/>
        </p:nvSpPr>
        <p:spPr>
          <a:xfrm>
            <a:off x="5272035" y="1652952"/>
            <a:ext cx="1647930" cy="140922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Dépilation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(si nécessaire)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53ABEE91-D923-7DF4-52B1-C8414533E311}"/>
              </a:ext>
            </a:extLst>
          </p:cNvPr>
          <p:cNvSpPr/>
          <p:nvPr/>
        </p:nvSpPr>
        <p:spPr>
          <a:xfrm>
            <a:off x="7434890" y="1652952"/>
            <a:ext cx="1647930" cy="140922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</a:t>
            </a:r>
          </a:p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(ou nettoyage cutané)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(si souillures visibles)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95BE90DF-8464-9272-E805-4123417885BA}"/>
              </a:ext>
            </a:extLst>
          </p:cNvPr>
          <p:cNvSpPr/>
          <p:nvPr/>
        </p:nvSpPr>
        <p:spPr>
          <a:xfrm>
            <a:off x="9619619" y="1652952"/>
            <a:ext cx="1647930" cy="140922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Antisepsie</a:t>
            </a:r>
          </a:p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(ou désinfection cutanée)</a:t>
            </a: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594522DA-4CA2-3E39-087F-5CFD7D2E0530}"/>
              </a:ext>
            </a:extLst>
          </p:cNvPr>
          <p:cNvSpPr/>
          <p:nvPr/>
        </p:nvSpPr>
        <p:spPr>
          <a:xfrm>
            <a:off x="6919965" y="2231962"/>
            <a:ext cx="519164" cy="25120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1DD5A72-33DA-0AEF-763B-60F92EE9CA14}"/>
              </a:ext>
            </a:extLst>
          </p:cNvPr>
          <p:cNvSpPr txBox="1"/>
          <p:nvPr/>
        </p:nvSpPr>
        <p:spPr>
          <a:xfrm>
            <a:off x="7963217" y="3139334"/>
            <a:ext cx="2766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 bloc opératoire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(juste avant l’intervention)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FF581D3-1B90-C2E0-5348-A913C556D181}"/>
              </a:ext>
            </a:extLst>
          </p:cNvPr>
          <p:cNvSpPr txBox="1"/>
          <p:nvPr/>
        </p:nvSpPr>
        <p:spPr>
          <a:xfrm>
            <a:off x="3371942" y="3164793"/>
            <a:ext cx="3332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domicile ou en service d’accueil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9FD3F18-8C90-0670-7348-3B66BBFAE436}"/>
              </a:ext>
            </a:extLst>
          </p:cNvPr>
          <p:cNvSpPr/>
          <p:nvPr/>
        </p:nvSpPr>
        <p:spPr>
          <a:xfrm>
            <a:off x="568210" y="5581324"/>
            <a:ext cx="2853732" cy="78373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Nettoyage cutané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possible (savon doux)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2A6FA5AB-C7F8-3409-979D-28E3C2879B28}"/>
              </a:ext>
            </a:extLst>
          </p:cNvPr>
          <p:cNvSpPr txBox="1"/>
          <p:nvPr/>
        </p:nvSpPr>
        <p:spPr>
          <a:xfrm>
            <a:off x="609603" y="4948741"/>
            <a:ext cx="3774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Elimination des souillures</a:t>
            </a:r>
          </a:p>
          <a:p>
            <a:pPr marL="285750" indent="-285750">
              <a:buFontTx/>
              <a:buChar char="-"/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Activité antimicrobienne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57F20DEC-3165-8824-4850-7C4A15D02E64}"/>
              </a:ext>
            </a:extLst>
          </p:cNvPr>
          <p:cNvSpPr txBox="1"/>
          <p:nvPr/>
        </p:nvSpPr>
        <p:spPr>
          <a:xfrm>
            <a:off x="678349" y="6432043"/>
            <a:ext cx="37748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Elimination des souillures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AB28479-C2C4-B321-E9D5-40077954879F}"/>
              </a:ext>
            </a:extLst>
          </p:cNvPr>
          <p:cNvSpPr txBox="1"/>
          <p:nvPr/>
        </p:nvSpPr>
        <p:spPr>
          <a:xfrm>
            <a:off x="2861867" y="4808266"/>
            <a:ext cx="1891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Référentiel : </a:t>
            </a:r>
          </a:p>
          <a:p>
            <a:pPr algn="ctr"/>
            <a:r>
              <a:rPr lang="fr-FR" sz="16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Guide SF2H 2016/R3</a:t>
            </a: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F7A292D8-30D9-2DD3-350A-804F7621BD3E}"/>
              </a:ext>
            </a:extLst>
          </p:cNvPr>
          <p:cNvSpPr/>
          <p:nvPr/>
        </p:nvSpPr>
        <p:spPr>
          <a:xfrm>
            <a:off x="4241843" y="4156555"/>
            <a:ext cx="2210637" cy="815454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systématique</a:t>
            </a: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35214C25-16E1-08EA-1415-A4D2A3B5A095}"/>
              </a:ext>
            </a:extLst>
          </p:cNvPr>
          <p:cNvSpPr/>
          <p:nvPr/>
        </p:nvSpPr>
        <p:spPr>
          <a:xfrm>
            <a:off x="3928906" y="5393041"/>
            <a:ext cx="2626237" cy="1117922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Peut être limitée 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la présence de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souillures visibles 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92FEDEC3-5919-4E49-983A-A4A813E5CD63}"/>
              </a:ext>
            </a:extLst>
          </p:cNvPr>
          <p:cNvSpPr txBox="1"/>
          <p:nvPr/>
        </p:nvSpPr>
        <p:spPr>
          <a:xfrm>
            <a:off x="4813645" y="2172900"/>
            <a:ext cx="53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+/-</a:t>
            </a:r>
          </a:p>
        </p:txBody>
      </p:sp>
      <p:sp>
        <p:nvSpPr>
          <p:cNvPr id="27" name="Flèche : droite 26">
            <a:extLst>
              <a:ext uri="{FF2B5EF4-FFF2-40B4-BE49-F238E27FC236}">
                <a16:creationId xmlns:a16="http://schemas.microsoft.com/office/drawing/2014/main" id="{95181802-A98B-4224-80F9-9685EE7BA278}"/>
              </a:ext>
            </a:extLst>
          </p:cNvPr>
          <p:cNvSpPr/>
          <p:nvPr/>
        </p:nvSpPr>
        <p:spPr>
          <a:xfrm>
            <a:off x="9078581" y="2231962"/>
            <a:ext cx="519164" cy="25120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13903A54-E0A5-42F2-90AB-584466F4F3FC}"/>
              </a:ext>
            </a:extLst>
          </p:cNvPr>
          <p:cNvSpPr/>
          <p:nvPr/>
        </p:nvSpPr>
        <p:spPr>
          <a:xfrm>
            <a:off x="7326415" y="5627038"/>
            <a:ext cx="3421463" cy="649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Etape essentielle </a:t>
            </a:r>
          </a:p>
          <a:p>
            <a:pPr algn="ctr"/>
            <a:r>
              <a:rPr lang="fr-FR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 point de vue </a:t>
            </a:r>
          </a:p>
          <a:p>
            <a:pPr algn="ctr"/>
            <a:r>
              <a:rPr lang="fr-FR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 risque infectieux 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E2D00FBD-4682-4D01-9018-1F75F4470C1F}"/>
              </a:ext>
            </a:extLst>
          </p:cNvPr>
          <p:cNvSpPr/>
          <p:nvPr/>
        </p:nvSpPr>
        <p:spPr>
          <a:xfrm>
            <a:off x="10262962" y="5614352"/>
            <a:ext cx="1577591" cy="89500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réaliser de façon</a:t>
            </a:r>
          </a:p>
          <a:p>
            <a:pPr algn="ctr"/>
            <a:r>
              <a:rPr lang="fr-FR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optimale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310B426-ED34-4D74-94D7-20E9ECF40864}"/>
              </a:ext>
            </a:extLst>
          </p:cNvPr>
          <p:cNvSpPr txBox="1"/>
          <p:nvPr/>
        </p:nvSpPr>
        <p:spPr>
          <a:xfrm>
            <a:off x="10730065" y="4244763"/>
            <a:ext cx="13558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u="sng" dirty="0"/>
              <a:t>Référentiel :</a:t>
            </a:r>
          </a:p>
          <a:p>
            <a:pPr algn="ctr"/>
            <a:r>
              <a:rPr lang="fr-FR" sz="1600" u="sng" dirty="0"/>
              <a:t>Guide </a:t>
            </a:r>
          </a:p>
          <a:p>
            <a:pPr algn="ctr"/>
            <a:r>
              <a:rPr lang="fr-FR" sz="1600" u="sng" dirty="0"/>
              <a:t>SF2H </a:t>
            </a:r>
          </a:p>
          <a:p>
            <a:pPr algn="ctr"/>
            <a:r>
              <a:rPr lang="fr-FR" sz="1600" u="sng" dirty="0"/>
              <a:t>2013/A2</a:t>
            </a:r>
            <a:endParaRPr lang="en-GB" sz="1600" u="sng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E93E0A5-05D4-45D5-A806-622810ADE49B}"/>
              </a:ext>
            </a:extLst>
          </p:cNvPr>
          <p:cNvSpPr/>
          <p:nvPr/>
        </p:nvSpPr>
        <p:spPr>
          <a:xfrm>
            <a:off x="8049705" y="4185716"/>
            <a:ext cx="2698173" cy="64272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ANTISEPSIE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destruction microbienne avant incision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0FFDD24-37A0-4E86-89EE-89CD4F6D1B20}"/>
              </a:ext>
            </a:extLst>
          </p:cNvPr>
          <p:cNvSpPr/>
          <p:nvPr/>
        </p:nvSpPr>
        <p:spPr>
          <a:xfrm>
            <a:off x="8051002" y="4826786"/>
            <a:ext cx="2696876" cy="6405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7030A0"/>
                </a:solidFill>
              </a:rPr>
              <a:t>ATS alcoolique </a:t>
            </a:r>
          </a:p>
          <a:p>
            <a:pPr algn="ctr"/>
            <a:r>
              <a:rPr lang="fr-FR" dirty="0">
                <a:solidFill>
                  <a:srgbClr val="7030A0"/>
                </a:solidFill>
              </a:rPr>
              <a:t>si incision peau saine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Flèche : courbe vers la droite 2">
            <a:extLst>
              <a:ext uri="{FF2B5EF4-FFF2-40B4-BE49-F238E27FC236}">
                <a16:creationId xmlns:a16="http://schemas.microsoft.com/office/drawing/2014/main" id="{9A497EBE-26E0-4998-ADDF-5B3821528F5F}"/>
              </a:ext>
            </a:extLst>
          </p:cNvPr>
          <p:cNvSpPr/>
          <p:nvPr/>
        </p:nvSpPr>
        <p:spPr>
          <a:xfrm>
            <a:off x="90311" y="4364968"/>
            <a:ext cx="396125" cy="1482675"/>
          </a:xfrm>
          <a:prstGeom prst="curv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Flèche : courbe vers la gauche 4">
            <a:extLst>
              <a:ext uri="{FF2B5EF4-FFF2-40B4-BE49-F238E27FC236}">
                <a16:creationId xmlns:a16="http://schemas.microsoft.com/office/drawing/2014/main" id="{454DE661-AF6C-488F-B3A5-E6FB3C42C161}"/>
              </a:ext>
            </a:extLst>
          </p:cNvPr>
          <p:cNvSpPr/>
          <p:nvPr/>
        </p:nvSpPr>
        <p:spPr>
          <a:xfrm>
            <a:off x="6636698" y="4503250"/>
            <a:ext cx="479138" cy="160685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6ADF10-0055-4395-B636-BAE19FFFA49F}"/>
              </a:ext>
            </a:extLst>
          </p:cNvPr>
          <p:cNvSpPr/>
          <p:nvPr/>
        </p:nvSpPr>
        <p:spPr>
          <a:xfrm>
            <a:off x="7732889" y="4009798"/>
            <a:ext cx="4368800" cy="28073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9C172EC-1170-462D-8B73-7533062A6564}"/>
              </a:ext>
            </a:extLst>
          </p:cNvPr>
          <p:cNvSpPr/>
          <p:nvPr/>
        </p:nvSpPr>
        <p:spPr>
          <a:xfrm>
            <a:off x="47989" y="4013685"/>
            <a:ext cx="7262626" cy="28073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034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E4F191BB-C3B2-555A-824F-FA168704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 : application pratique et notion de souillures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44DAEF2-4A5A-2E7E-C879-449E137A94D8}"/>
              </a:ext>
            </a:extLst>
          </p:cNvPr>
          <p:cNvSpPr/>
          <p:nvPr/>
        </p:nvSpPr>
        <p:spPr>
          <a:xfrm>
            <a:off x="2833635" y="1905335"/>
            <a:ext cx="2069961" cy="132556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 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systématique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0F6AC5-C090-B7CE-C7B5-4A2C1A54B4C8}"/>
              </a:ext>
            </a:extLst>
          </p:cNvPr>
          <p:cNvSpPr/>
          <p:nvPr/>
        </p:nvSpPr>
        <p:spPr>
          <a:xfrm>
            <a:off x="6973557" y="1905335"/>
            <a:ext cx="2069961" cy="132556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Nettoyage cutané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systématique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AC611F-E9FF-B94C-83B5-BD998BC5055F}"/>
              </a:ext>
            </a:extLst>
          </p:cNvPr>
          <p:cNvSpPr/>
          <p:nvPr/>
        </p:nvSpPr>
        <p:spPr>
          <a:xfrm>
            <a:off x="4903595" y="1905335"/>
            <a:ext cx="2069961" cy="132556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 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souillures visibles</a:t>
            </a:r>
          </a:p>
          <a:p>
            <a:pPr algn="ctr"/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(+/- autre critère)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57A49BB-2DBB-E85B-DFED-F044F961E4E8}"/>
              </a:ext>
            </a:extLst>
          </p:cNvPr>
          <p:cNvSpPr/>
          <p:nvPr/>
        </p:nvSpPr>
        <p:spPr>
          <a:xfrm>
            <a:off x="9043518" y="1905335"/>
            <a:ext cx="2069961" cy="132556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Nettoyage cutané 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souillures visibles</a:t>
            </a:r>
          </a:p>
          <a:p>
            <a:pPr algn="ctr"/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(+/- autre critère)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E49CA4F-A245-0D52-EC82-DD1EDB95D87A}"/>
              </a:ext>
            </a:extLst>
          </p:cNvPr>
          <p:cNvSpPr txBox="1"/>
          <p:nvPr/>
        </p:nvSpPr>
        <p:spPr>
          <a:xfrm>
            <a:off x="371789" y="2107734"/>
            <a:ext cx="23312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Choix à faire parmi plusieurs options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(réflexion locale 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par spécialité/bloc)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376F231-474E-156C-7918-20650F71B9A4}"/>
              </a:ext>
            </a:extLst>
          </p:cNvPr>
          <p:cNvSpPr txBox="1"/>
          <p:nvPr/>
        </p:nvSpPr>
        <p:spPr>
          <a:xfrm>
            <a:off x="3583912" y="4441365"/>
            <a:ext cx="2512088" cy="369332"/>
          </a:xfrm>
          <a:prstGeom prst="rect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Audit </a:t>
            </a:r>
            <a:r>
              <a:rPr lang="fr-FR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Preop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2020-2023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D08E75CD-022F-D744-D854-8093A7FC78AF}"/>
              </a:ext>
            </a:extLst>
          </p:cNvPr>
          <p:cNvSpPr/>
          <p:nvPr/>
        </p:nvSpPr>
        <p:spPr>
          <a:xfrm>
            <a:off x="3222171" y="5081968"/>
            <a:ext cx="3362847" cy="120580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Exemples de souillures fournis 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dans le guide de l’auditeur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(pas de liste officielle nationale SF2H)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9653D36-CFAC-C0BC-6F33-CBCF2A7A45FD}"/>
              </a:ext>
            </a:extLst>
          </p:cNvPr>
          <p:cNvSpPr txBox="1"/>
          <p:nvPr/>
        </p:nvSpPr>
        <p:spPr>
          <a:xfrm>
            <a:off x="6973556" y="4302866"/>
            <a:ext cx="3305906" cy="646331"/>
          </a:xfrm>
          <a:prstGeom prst="rect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Quick-audit Détersion 2024</a:t>
            </a:r>
          </a:p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Audit </a:t>
            </a:r>
            <a:r>
              <a:rPr lang="fr-FR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Preop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E846139E-AC1F-23B5-C83C-D9416FCEDB35}"/>
              </a:ext>
            </a:extLst>
          </p:cNvPr>
          <p:cNvSpPr/>
          <p:nvPr/>
        </p:nvSpPr>
        <p:spPr>
          <a:xfrm>
            <a:off x="7425731" y="5081968"/>
            <a:ext cx="2401556" cy="120580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Recueil 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 type de souillure identifié par les ES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1B0025F-C8E7-132C-929D-E783C460013F}"/>
              </a:ext>
            </a:extLst>
          </p:cNvPr>
          <p:cNvSpPr txBox="1"/>
          <p:nvPr/>
        </p:nvSpPr>
        <p:spPr>
          <a:xfrm>
            <a:off x="1537398" y="5223204"/>
            <a:ext cx="13464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Définition des souillures ?</a:t>
            </a:r>
          </a:p>
        </p:txBody>
      </p:sp>
      <p:sp>
        <p:nvSpPr>
          <p:cNvPr id="20" name="Légende : flèche vers le haut 19">
            <a:extLst>
              <a:ext uri="{FF2B5EF4-FFF2-40B4-BE49-F238E27FC236}">
                <a16:creationId xmlns:a16="http://schemas.microsoft.com/office/drawing/2014/main" id="{1ACEFFF9-9D0D-54B5-6BA2-DD9250F274CE}"/>
              </a:ext>
            </a:extLst>
          </p:cNvPr>
          <p:cNvSpPr/>
          <p:nvPr/>
        </p:nvSpPr>
        <p:spPr>
          <a:xfrm>
            <a:off x="572755" y="3300469"/>
            <a:ext cx="1822102" cy="1325562"/>
          </a:xfrm>
          <a:prstGeom prst="up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Evalué dans le QA 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(cf. motif de détersion)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C0DE112-05CA-87FD-4A8C-4A2A1AD03A3C}"/>
              </a:ext>
            </a:extLst>
          </p:cNvPr>
          <p:cNvSpPr txBox="1"/>
          <p:nvPr/>
        </p:nvSpPr>
        <p:spPr>
          <a:xfrm>
            <a:off x="10279462" y="6231265"/>
            <a:ext cx="1567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Enrichissement de la liste</a:t>
            </a:r>
          </a:p>
        </p:txBody>
      </p:sp>
      <p:sp>
        <p:nvSpPr>
          <p:cNvPr id="22" name="Flèche : angle droit 21">
            <a:extLst>
              <a:ext uri="{FF2B5EF4-FFF2-40B4-BE49-F238E27FC236}">
                <a16:creationId xmlns:a16="http://schemas.microsoft.com/office/drawing/2014/main" id="{D93DA7A4-1127-0C87-39F9-FB4CC8864781}"/>
              </a:ext>
            </a:extLst>
          </p:cNvPr>
          <p:cNvSpPr/>
          <p:nvPr/>
        </p:nvSpPr>
        <p:spPr>
          <a:xfrm rot="5400000">
            <a:off x="9749413" y="6061674"/>
            <a:ext cx="316526" cy="743572"/>
          </a:xfrm>
          <a:prstGeom prst="bentUpArrow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33635" y="3230898"/>
            <a:ext cx="4139921" cy="2756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rgbClr val="0070C0"/>
                </a:solidFill>
              </a:rPr>
              <a:t>Savon ATS</a:t>
            </a:r>
            <a:endParaRPr lang="en-GB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73558" y="3229158"/>
            <a:ext cx="4139921" cy="2756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Savon doux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>
            <a:off x="6293708" y="4506097"/>
            <a:ext cx="543697" cy="304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58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235" y="257674"/>
            <a:ext cx="10515600" cy="853636"/>
          </a:xfrm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Conditions générales de mise en œuvre </a:t>
            </a:r>
            <a:endParaRPr lang="en-GB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59448" y="1258066"/>
          <a:ext cx="11266507" cy="5111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241">
                  <a:extLst>
                    <a:ext uri="{9D8B030D-6E8A-4147-A177-3AD203B41FA5}">
                      <a16:colId xmlns:a16="http://schemas.microsoft.com/office/drawing/2014/main" val="1913688573"/>
                    </a:ext>
                  </a:extLst>
                </a:gridCol>
                <a:gridCol w="9076266">
                  <a:extLst>
                    <a:ext uri="{9D8B030D-6E8A-4147-A177-3AD203B41FA5}">
                      <a16:colId xmlns:a16="http://schemas.microsoft.com/office/drawing/2014/main" val="17485880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 err="1"/>
                        <a:t>Méthode</a:t>
                      </a:r>
                      <a:r>
                        <a:rPr lang="en-GB" dirty="0"/>
                        <a:t> de </a:t>
                      </a:r>
                      <a:r>
                        <a:rPr lang="en-GB" dirty="0" err="1"/>
                        <a:t>recueil</a:t>
                      </a:r>
                      <a:r>
                        <a:rPr lang="en-GB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Observation des pratiques </a:t>
                      </a:r>
                      <a:r>
                        <a:rPr lang="fr-FR" sz="1600" b="0" dirty="0"/>
                        <a:t>(de l’arrivée</a:t>
                      </a:r>
                      <a:r>
                        <a:rPr lang="fr-FR" sz="1600" b="0" baseline="0" dirty="0"/>
                        <a:t> du patient au bloc jusqu’à la fin de l’antisepsie ou l’incision)</a:t>
                      </a:r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7768"/>
                  </a:ext>
                </a:extLst>
              </a:tr>
              <a:tr h="692029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Validation du projet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Auprès des instances (CME, CLIN, Conseil de de bloc)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220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Pilotage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du projet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Pilote à désigner et auditeurs à identifier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Formation et suivi des auditeurs pendant la période d’audit (4-8 </a:t>
                      </a:r>
                      <a:r>
                        <a:rPr lang="fr-FR" sz="1600" b="0" dirty="0" err="1">
                          <a:solidFill>
                            <a:schemeClr val="tx1"/>
                          </a:solidFill>
                        </a:rPr>
                        <a:t>sem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155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Lieu de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réalisation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Bloc opératoire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Accord des responsables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791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Patients concernés : </a:t>
                      </a:r>
                    </a:p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ADULTES (&gt; 15 ans)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Sélection selon le programme opératoire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Accord à recueillir avant chaque évaluation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525010"/>
                  </a:ext>
                </a:extLst>
              </a:tr>
              <a:tr h="563941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Interventions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Programmées 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(hors urgences)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Avec incision sur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peau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saine (hors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muqueuses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ou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peau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="0" baseline="0" dirty="0" err="1">
                          <a:solidFill>
                            <a:schemeClr val="tx1"/>
                          </a:solidFill>
                        </a:rPr>
                        <a:t>lésée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27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Spécialités chirurgicales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Exclues : infantile, traumatologique,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urgences chirurgicales, ophtalmologie, stomatologie et maxillo-faciale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93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Durée évaluation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15 min (jusqu’à 30 min dans certaines spécialités)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360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Nombre d’évaluations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Participation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minimum : 10 observations/bloc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Analyse multi-blocs : viser au moins 30 observations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132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828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35E4A9F-A527-4D4B-8D18-0B65DFD7A0E0}"/>
              </a:ext>
            </a:extLst>
          </p:cNvPr>
          <p:cNvSpPr txBox="1"/>
          <p:nvPr/>
        </p:nvSpPr>
        <p:spPr>
          <a:xfrm>
            <a:off x="381838" y="562707"/>
            <a:ext cx="4088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Partie commune à </a:t>
            </a:r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</a:t>
            </a:r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antisepsie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574DCB0-C696-4BE4-A741-A6116C2F8F42}"/>
              </a:ext>
            </a:extLst>
          </p:cNvPr>
          <p:cNvSpPr txBox="1"/>
          <p:nvPr/>
        </p:nvSpPr>
        <p:spPr>
          <a:xfrm>
            <a:off x="191703" y="2777744"/>
            <a:ext cx="2443419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PAGE </a:t>
            </a:r>
            <a:r>
              <a:rPr lang="fr-FR" b="1" dirty="0">
                <a:solidFill>
                  <a:srgbClr val="FFFF00"/>
                </a:solidFill>
              </a:rPr>
              <a:t>1</a:t>
            </a:r>
            <a:r>
              <a:rPr lang="fr-FR" b="1" dirty="0">
                <a:solidFill>
                  <a:schemeClr val="bg1"/>
                </a:solidFill>
              </a:rPr>
              <a:t> DE LA GRILLE</a:t>
            </a:r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3CCF6528-E5F3-4769-8E40-0CF465052E2D}"/>
              </a:ext>
            </a:extLst>
          </p:cNvPr>
          <p:cNvSpPr/>
          <p:nvPr/>
        </p:nvSpPr>
        <p:spPr>
          <a:xfrm>
            <a:off x="2700348" y="2839563"/>
            <a:ext cx="963711" cy="245694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AC02C0B-9B17-4C5E-BBFC-7489185815FD}"/>
              </a:ext>
            </a:extLst>
          </p:cNvPr>
          <p:cNvSpPr txBox="1"/>
          <p:nvPr/>
        </p:nvSpPr>
        <p:spPr>
          <a:xfrm>
            <a:off x="248144" y="5362114"/>
            <a:ext cx="2422431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PAGE </a:t>
            </a:r>
            <a:r>
              <a:rPr lang="fr-FR" b="1" dirty="0">
                <a:solidFill>
                  <a:srgbClr val="FFFF00"/>
                </a:solidFill>
              </a:rPr>
              <a:t>2</a:t>
            </a:r>
            <a:r>
              <a:rPr lang="fr-FR" b="1" dirty="0">
                <a:solidFill>
                  <a:schemeClr val="bg1"/>
                </a:solidFill>
              </a:rPr>
              <a:t> DE LA GRILLE</a:t>
            </a:r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05FE9615-99E6-4EF7-8993-56831745489D}"/>
              </a:ext>
            </a:extLst>
          </p:cNvPr>
          <p:cNvSpPr/>
          <p:nvPr/>
        </p:nvSpPr>
        <p:spPr>
          <a:xfrm>
            <a:off x="2807427" y="5423933"/>
            <a:ext cx="963711" cy="245694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6A74B105-57FB-4DF5-945B-30BC5F8EA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6490" y="5156851"/>
            <a:ext cx="4985103" cy="8975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7DC0E4FA-5296-4ADA-A8DD-A0EA99F0BCCD}"/>
              </a:ext>
            </a:extLst>
          </p:cNvPr>
          <p:cNvSpPr txBox="1"/>
          <p:nvPr/>
        </p:nvSpPr>
        <p:spPr>
          <a:xfrm>
            <a:off x="9491652" y="2654370"/>
            <a:ext cx="2582779" cy="8617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Bandeau de description des </a:t>
            </a:r>
            <a:r>
              <a:rPr lang="fr-FR" b="1" dirty="0"/>
              <a:t>conditions d’audit</a:t>
            </a:r>
          </a:p>
          <a:p>
            <a:r>
              <a:rPr lang="fr-FR" sz="1400" dirty="0"/>
              <a:t>(quand, qui, quoi, où, comment)</a:t>
            </a:r>
          </a:p>
        </p:txBody>
      </p:sp>
      <p:sp>
        <p:nvSpPr>
          <p:cNvPr id="14" name="Accolade fermante 13">
            <a:extLst>
              <a:ext uri="{FF2B5EF4-FFF2-40B4-BE49-F238E27FC236}">
                <a16:creationId xmlns:a16="http://schemas.microsoft.com/office/drawing/2014/main" id="{FA1C69F0-7921-4238-BF58-532D736A603D}"/>
              </a:ext>
            </a:extLst>
          </p:cNvPr>
          <p:cNvSpPr/>
          <p:nvPr/>
        </p:nvSpPr>
        <p:spPr>
          <a:xfrm>
            <a:off x="9037644" y="2272781"/>
            <a:ext cx="513347" cy="174859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Accolade fermante 14">
            <a:extLst>
              <a:ext uri="{FF2B5EF4-FFF2-40B4-BE49-F238E27FC236}">
                <a16:creationId xmlns:a16="http://schemas.microsoft.com/office/drawing/2014/main" id="{1A9AFE7E-01F5-4D0F-BE64-01DB25BB2D87}"/>
              </a:ext>
            </a:extLst>
          </p:cNvPr>
          <p:cNvSpPr/>
          <p:nvPr/>
        </p:nvSpPr>
        <p:spPr>
          <a:xfrm>
            <a:off x="8961593" y="5106295"/>
            <a:ext cx="332725" cy="9987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0A8B1A3-5174-40DF-BC65-00B7EB64556A}"/>
              </a:ext>
            </a:extLst>
          </p:cNvPr>
          <p:cNvSpPr txBox="1"/>
          <p:nvPr/>
        </p:nvSpPr>
        <p:spPr>
          <a:xfrm>
            <a:off x="9384630" y="5274825"/>
            <a:ext cx="2582779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Partie « </a:t>
            </a:r>
            <a:r>
              <a:rPr lang="fr-FR" b="1" dirty="0"/>
              <a:t>Traçabilité</a:t>
            </a:r>
          </a:p>
          <a:p>
            <a:r>
              <a:rPr lang="fr-FR" dirty="0"/>
              <a:t>de la PCO au bloc »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8314A1C4-AF41-4819-874B-650E6FAC76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6490" y="1643747"/>
            <a:ext cx="4985103" cy="25477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98794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>
            <a:extLst>
              <a:ext uri="{FF2B5EF4-FFF2-40B4-BE49-F238E27FC236}">
                <a16:creationId xmlns:a16="http://schemas.microsoft.com/office/drawing/2014/main" id="{60B19830-3168-41CA-A44E-659B650D47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9562" y="661987"/>
            <a:ext cx="6896100" cy="5534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7A528F2-70CC-BF79-0505-4747CB90C57A}"/>
              </a:ext>
            </a:extLst>
          </p:cNvPr>
          <p:cNvSpPr txBox="1"/>
          <p:nvPr/>
        </p:nvSpPr>
        <p:spPr>
          <a:xfrm>
            <a:off x="381838" y="562707"/>
            <a:ext cx="3064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Partie spécifique « </a:t>
            </a:r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</a:t>
            </a:r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»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9ABD199-CB89-1F30-03C7-E361AB02FEA7}"/>
              </a:ext>
            </a:extLst>
          </p:cNvPr>
          <p:cNvSpPr txBox="1"/>
          <p:nvPr/>
        </p:nvSpPr>
        <p:spPr>
          <a:xfrm>
            <a:off x="844167" y="1489770"/>
            <a:ext cx="2893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Présence ou non de souillure 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Détersion réalisée ou non</a:t>
            </a:r>
          </a:p>
        </p:txBody>
      </p:sp>
      <p:sp>
        <p:nvSpPr>
          <p:cNvPr id="8" name="Accolade ouvrante 7">
            <a:extLst>
              <a:ext uri="{FF2B5EF4-FFF2-40B4-BE49-F238E27FC236}">
                <a16:creationId xmlns:a16="http://schemas.microsoft.com/office/drawing/2014/main" id="{CEF21E4D-D4EC-CFAB-F0BC-B2ED919D660E}"/>
              </a:ext>
            </a:extLst>
          </p:cNvPr>
          <p:cNvSpPr/>
          <p:nvPr/>
        </p:nvSpPr>
        <p:spPr>
          <a:xfrm>
            <a:off x="3446585" y="1426866"/>
            <a:ext cx="291402" cy="92333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FFF15D6-8889-105D-34C5-D71670052C09}"/>
              </a:ext>
            </a:extLst>
          </p:cNvPr>
          <p:cNvSpPr txBox="1"/>
          <p:nvPr/>
        </p:nvSpPr>
        <p:spPr>
          <a:xfrm>
            <a:off x="311263" y="2570625"/>
            <a:ext cx="290784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Motif de détersion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 seul) : </a:t>
            </a:r>
          </a:p>
          <a:p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routine, souillure, lien avec la douche</a:t>
            </a:r>
          </a:p>
          <a:p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autre motif : à préciser</a:t>
            </a:r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210B0336-D0A1-4D37-4E24-FB5FBD71A6F2}"/>
              </a:ext>
            </a:extLst>
          </p:cNvPr>
          <p:cNvSpPr/>
          <p:nvPr/>
        </p:nvSpPr>
        <p:spPr>
          <a:xfrm>
            <a:off x="3381271" y="2680347"/>
            <a:ext cx="914400" cy="2411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FC6A1C-ECD8-3882-1872-2767027C995C}"/>
              </a:ext>
            </a:extLst>
          </p:cNvPr>
          <p:cNvSpPr/>
          <p:nvPr/>
        </p:nvSpPr>
        <p:spPr>
          <a:xfrm>
            <a:off x="3381271" y="2421653"/>
            <a:ext cx="7913076" cy="4119824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9B86AC7-7DC0-C1BF-ACDC-A080E9EB09E4}"/>
              </a:ext>
            </a:extLst>
          </p:cNvPr>
          <p:cNvSpPr txBox="1"/>
          <p:nvPr/>
        </p:nvSpPr>
        <p:spPr>
          <a:xfrm>
            <a:off x="514994" y="3519816"/>
            <a:ext cx="2778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Catégorie professionnelle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37B49351-6901-EE00-6760-923B1EA727DA}"/>
              </a:ext>
            </a:extLst>
          </p:cNvPr>
          <p:cNvSpPr/>
          <p:nvPr/>
        </p:nvSpPr>
        <p:spPr>
          <a:xfrm>
            <a:off x="3402929" y="3583902"/>
            <a:ext cx="914400" cy="2411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EABBCD2-96E0-17E1-67D1-C93182BB3BA7}"/>
              </a:ext>
            </a:extLst>
          </p:cNvPr>
          <p:cNvSpPr txBox="1"/>
          <p:nvPr/>
        </p:nvSpPr>
        <p:spPr>
          <a:xfrm>
            <a:off x="1381652" y="4578542"/>
            <a:ext cx="1971630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 opératoire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Type de savon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 de rinçage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Type de matériel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Séchage adapté</a:t>
            </a:r>
          </a:p>
          <a:p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Accolade ouvrante 16">
            <a:extLst>
              <a:ext uri="{FF2B5EF4-FFF2-40B4-BE49-F238E27FC236}">
                <a16:creationId xmlns:a16="http://schemas.microsoft.com/office/drawing/2014/main" id="{CCD00AFE-593B-B21A-F19D-9ED6DF33E917}"/>
              </a:ext>
            </a:extLst>
          </p:cNvPr>
          <p:cNvSpPr/>
          <p:nvPr/>
        </p:nvSpPr>
        <p:spPr>
          <a:xfrm>
            <a:off x="3494923" y="4019900"/>
            <a:ext cx="342478" cy="21951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282A810-0B3B-CEB7-8B8D-6C7CB1851D45}"/>
              </a:ext>
            </a:extLst>
          </p:cNvPr>
          <p:cNvSpPr txBox="1"/>
          <p:nvPr/>
        </p:nvSpPr>
        <p:spPr>
          <a:xfrm>
            <a:off x="10805275" y="3704482"/>
            <a:ext cx="1225899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détersion réalisée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946DC2D-1B5F-9B3F-B7BC-A5F41163B4C0}"/>
              </a:ext>
            </a:extLst>
          </p:cNvPr>
          <p:cNvSpPr/>
          <p:nvPr/>
        </p:nvSpPr>
        <p:spPr>
          <a:xfrm>
            <a:off x="10805275" y="3519816"/>
            <a:ext cx="1225899" cy="18466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Nouveau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9502318" y="192342"/>
            <a:ext cx="2199513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Nature de la souillure</a:t>
            </a:r>
            <a:endParaRPr lang="en-GB" dirty="0"/>
          </a:p>
        </p:txBody>
      </p:sp>
      <p:cxnSp>
        <p:nvCxnSpPr>
          <p:cNvPr id="20" name="Connecteur droit avec flèche 19"/>
          <p:cNvCxnSpPr/>
          <p:nvPr/>
        </p:nvCxnSpPr>
        <p:spPr>
          <a:xfrm flipH="1">
            <a:off x="9803027" y="626076"/>
            <a:ext cx="436605" cy="1164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8476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F723079-AA1F-3EBD-431B-54392B4C75A1}"/>
              </a:ext>
            </a:extLst>
          </p:cNvPr>
          <p:cNvSpPr txBox="1"/>
          <p:nvPr/>
        </p:nvSpPr>
        <p:spPr>
          <a:xfrm>
            <a:off x="381838" y="562707"/>
            <a:ext cx="10038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Points particuliers </a:t>
            </a:r>
            <a:r>
              <a:rPr lang="fr-FR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 </a:t>
            </a:r>
            <a:r>
              <a:rPr lang="fr-FR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 » </a:t>
            </a:r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(1/2) 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(cf. </a:t>
            </a: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Guide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remplissage à destination des auditeurs)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38F2D35-EBE4-6A3A-3CDB-08FB7F6C2EB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61" b="7365"/>
          <a:stretch/>
        </p:blipFill>
        <p:spPr>
          <a:xfrm>
            <a:off x="492368" y="1248322"/>
            <a:ext cx="9600362" cy="12637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6E477C28-763D-A137-93D6-5D5EF1D6C318}"/>
              </a:ext>
            </a:extLst>
          </p:cNvPr>
          <p:cNvSpPr txBox="1"/>
          <p:nvPr/>
        </p:nvSpPr>
        <p:spPr>
          <a:xfrm>
            <a:off x="643094" y="2667420"/>
            <a:ext cx="10956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Justification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- 1 seule raison (la principale) 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avant de cocher « à cause de la souillure », bien s’assurer qu’il n’y a pas d’autres raisons (routine, type de douche, autre)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726974EB-28AC-A66C-DA82-B137489EA6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368" y="4274285"/>
            <a:ext cx="9731213" cy="1367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Ellipse 13">
            <a:extLst>
              <a:ext uri="{FF2B5EF4-FFF2-40B4-BE49-F238E27FC236}">
                <a16:creationId xmlns:a16="http://schemas.microsoft.com/office/drawing/2014/main" id="{A72A847C-EFF4-9BCC-8A0D-F05C0BB5125C}"/>
              </a:ext>
            </a:extLst>
          </p:cNvPr>
          <p:cNvSpPr/>
          <p:nvPr/>
        </p:nvSpPr>
        <p:spPr>
          <a:xfrm>
            <a:off x="8310280" y="4194264"/>
            <a:ext cx="1708220" cy="62299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D77E381-F7EB-9918-5515-8C9319FD128D}"/>
              </a:ext>
            </a:extLst>
          </p:cNvPr>
          <p:cNvSpPr txBox="1"/>
          <p:nvPr/>
        </p:nvSpPr>
        <p:spPr>
          <a:xfrm>
            <a:off x="10415115" y="3688304"/>
            <a:ext cx="11845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uniquement</a:t>
            </a:r>
          </a:p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pour le </a:t>
            </a:r>
          </a:p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savon ATS</a:t>
            </a: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A4456074-D942-3FDB-6721-EEE301447817}"/>
              </a:ext>
            </a:extLst>
          </p:cNvPr>
          <p:cNvCxnSpPr>
            <a:endCxn id="14" idx="7"/>
          </p:cNvCxnSpPr>
          <p:nvPr/>
        </p:nvCxnSpPr>
        <p:spPr>
          <a:xfrm flipH="1">
            <a:off x="9768337" y="4072595"/>
            <a:ext cx="561661" cy="21290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AA9736C3-FDA5-95B8-9D9F-B01638223D85}"/>
              </a:ext>
            </a:extLst>
          </p:cNvPr>
          <p:cNvSpPr txBox="1"/>
          <p:nvPr/>
        </p:nvSpPr>
        <p:spPr>
          <a:xfrm>
            <a:off x="10368224" y="4958100"/>
            <a:ext cx="151528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différents types </a:t>
            </a:r>
          </a:p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d’eau</a:t>
            </a:r>
          </a:p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actuellement </a:t>
            </a:r>
          </a:p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utilisés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0FA732FD-89BA-C8C9-195B-198E60F49F28}"/>
              </a:ext>
            </a:extLst>
          </p:cNvPr>
          <p:cNvSpPr/>
          <p:nvPr/>
        </p:nvSpPr>
        <p:spPr>
          <a:xfrm>
            <a:off x="3692769" y="4894636"/>
            <a:ext cx="5707464" cy="396586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86DD09AC-C9F7-1585-FFD5-DE83054211CE}"/>
              </a:ext>
            </a:extLst>
          </p:cNvPr>
          <p:cNvCxnSpPr>
            <a:cxnSpLocks/>
          </p:cNvCxnSpPr>
          <p:nvPr/>
        </p:nvCxnSpPr>
        <p:spPr>
          <a:xfrm flipH="1" flipV="1">
            <a:off x="9400233" y="5144756"/>
            <a:ext cx="967991" cy="1464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Ellipse 23">
            <a:extLst>
              <a:ext uri="{FF2B5EF4-FFF2-40B4-BE49-F238E27FC236}">
                <a16:creationId xmlns:a16="http://schemas.microsoft.com/office/drawing/2014/main" id="{FC37E2B5-06CC-DEB9-CCB8-3F515C534841}"/>
              </a:ext>
            </a:extLst>
          </p:cNvPr>
          <p:cNvSpPr/>
          <p:nvPr/>
        </p:nvSpPr>
        <p:spPr>
          <a:xfrm>
            <a:off x="916913" y="4538649"/>
            <a:ext cx="1708220" cy="396586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EDE1FD0C-D12A-308A-066C-83D7781D0356}"/>
              </a:ext>
            </a:extLst>
          </p:cNvPr>
          <p:cNvSpPr/>
          <p:nvPr/>
        </p:nvSpPr>
        <p:spPr>
          <a:xfrm>
            <a:off x="916913" y="5234974"/>
            <a:ext cx="1708220" cy="396586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4349635-F320-38F9-E02C-E35ECDFCD21F}"/>
              </a:ext>
            </a:extLst>
          </p:cNvPr>
          <p:cNvSpPr txBox="1"/>
          <p:nvPr/>
        </p:nvSpPr>
        <p:spPr>
          <a:xfrm>
            <a:off x="693335" y="5906279"/>
            <a:ext cx="110531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Conditionnement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r-FR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monodose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ou multidose (flacon à usage multiple)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pour rinçage de la peau : réponse « autre » en plus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076C97CC-896C-C7BB-9DC4-EB2DCA3759F6}"/>
              </a:ext>
            </a:extLst>
          </p:cNvPr>
          <p:cNvSpPr/>
          <p:nvPr/>
        </p:nvSpPr>
        <p:spPr>
          <a:xfrm>
            <a:off x="3814298" y="4274285"/>
            <a:ext cx="2425728" cy="396586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66BF6BCA-630D-6C95-BA40-62E4468B3C49}"/>
              </a:ext>
            </a:extLst>
          </p:cNvPr>
          <p:cNvSpPr txBox="1"/>
          <p:nvPr/>
        </p:nvSpPr>
        <p:spPr>
          <a:xfrm>
            <a:off x="5566709" y="3770021"/>
            <a:ext cx="31853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 choix selon les recommandations</a:t>
            </a: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2FF7E4C4-3439-CB97-F0EC-3F92B036B575}"/>
              </a:ext>
            </a:extLst>
          </p:cNvPr>
          <p:cNvSpPr/>
          <p:nvPr/>
        </p:nvSpPr>
        <p:spPr>
          <a:xfrm>
            <a:off x="6018963" y="5292333"/>
            <a:ext cx="1085222" cy="34958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F525E951-C5BA-B0C1-C6F3-8E8E3C85A64A}"/>
              </a:ext>
            </a:extLst>
          </p:cNvPr>
          <p:cNvSpPr txBox="1"/>
          <p:nvPr/>
        </p:nvSpPr>
        <p:spPr>
          <a:xfrm>
            <a:off x="6498986" y="5828571"/>
            <a:ext cx="3593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exemple : utilisation de cupule</a:t>
            </a:r>
          </a:p>
        </p:txBody>
      </p: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CC7B3B40-35C3-DEC5-1DCE-AE584A6C0439}"/>
              </a:ext>
            </a:extLst>
          </p:cNvPr>
          <p:cNvCxnSpPr/>
          <p:nvPr/>
        </p:nvCxnSpPr>
        <p:spPr>
          <a:xfrm flipH="1" flipV="1">
            <a:off x="6652009" y="5663011"/>
            <a:ext cx="251209" cy="3055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69666227-87C3-2358-C45E-6C715EB5216C}"/>
              </a:ext>
            </a:extLst>
          </p:cNvPr>
          <p:cNvCxnSpPr>
            <a:cxnSpLocks/>
          </p:cNvCxnSpPr>
          <p:nvPr/>
        </p:nvCxnSpPr>
        <p:spPr>
          <a:xfrm flipH="1">
            <a:off x="5292549" y="4063785"/>
            <a:ext cx="281352" cy="1774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CEC593BD-3BB9-B7FA-A967-863355DE40AF}"/>
              </a:ext>
            </a:extLst>
          </p:cNvPr>
          <p:cNvCxnSpPr/>
          <p:nvPr/>
        </p:nvCxnSpPr>
        <p:spPr>
          <a:xfrm>
            <a:off x="1537398" y="4935235"/>
            <a:ext cx="0" cy="9710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id="{5A174475-9686-5160-464E-6607C090079A}"/>
              </a:ext>
            </a:extLst>
          </p:cNvPr>
          <p:cNvCxnSpPr/>
          <p:nvPr/>
        </p:nvCxnSpPr>
        <p:spPr>
          <a:xfrm>
            <a:off x="1999622" y="5663011"/>
            <a:ext cx="0" cy="2432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Ellipse 26">
            <a:extLst>
              <a:ext uri="{FF2B5EF4-FFF2-40B4-BE49-F238E27FC236}">
                <a16:creationId xmlns:a16="http://schemas.microsoft.com/office/drawing/2014/main" id="{A72A847C-EFF4-9BCC-8A0D-F05C0BB5125C}"/>
              </a:ext>
            </a:extLst>
          </p:cNvPr>
          <p:cNvSpPr/>
          <p:nvPr/>
        </p:nvSpPr>
        <p:spPr>
          <a:xfrm>
            <a:off x="3736140" y="1547095"/>
            <a:ext cx="6108076" cy="33312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9165019" y="792052"/>
            <a:ext cx="211712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i="1" dirty="0"/>
              <a:t>Choix de certains ES  </a:t>
            </a:r>
            <a:endParaRPr lang="en-GB" i="1" dirty="0"/>
          </a:p>
        </p:txBody>
      </p:sp>
      <p:cxnSp>
        <p:nvCxnSpPr>
          <p:cNvPr id="5" name="Connecteur droit avec flèche 4"/>
          <p:cNvCxnSpPr>
            <a:cxnSpLocks/>
          </p:cNvCxnSpPr>
          <p:nvPr/>
        </p:nvCxnSpPr>
        <p:spPr>
          <a:xfrm flipH="1">
            <a:off x="8386120" y="1115692"/>
            <a:ext cx="778270" cy="390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993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84CC41-A9F5-F4E8-8F66-18590C7853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9184EB4-5C3B-26B3-A8A9-4EE0E16127EE}"/>
              </a:ext>
            </a:extLst>
          </p:cNvPr>
          <p:cNvSpPr txBox="1"/>
          <p:nvPr/>
        </p:nvSpPr>
        <p:spPr>
          <a:xfrm>
            <a:off x="437497" y="562707"/>
            <a:ext cx="10038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Points particuliers </a:t>
            </a:r>
            <a:r>
              <a:rPr lang="fr-FR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 </a:t>
            </a:r>
            <a:r>
              <a:rPr lang="fr-FR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Détersion » </a:t>
            </a:r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(2/2)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(cf. </a:t>
            </a: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Guide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remplissage à destination des auditeurs)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E744AE1-2AA2-222A-14A4-FC7EA986B81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0365"/>
          <a:stretch/>
        </p:blipFill>
        <p:spPr>
          <a:xfrm>
            <a:off x="401360" y="1221029"/>
            <a:ext cx="10479450" cy="695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EF897CA4-03A6-1430-32D4-347216AD20D3}"/>
              </a:ext>
            </a:extLst>
          </p:cNvPr>
          <p:cNvSpPr txBox="1"/>
          <p:nvPr/>
        </p:nvSpPr>
        <p:spPr>
          <a:xfrm>
            <a:off x="9432795" y="242948"/>
            <a:ext cx="2520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exemples : carrés de soin </a:t>
            </a:r>
          </a:p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 compresses abdominales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A796B323-FB04-43CF-F26E-C80CB1B866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8660"/>
          <a:stretch/>
        </p:blipFill>
        <p:spPr>
          <a:xfrm>
            <a:off x="437497" y="2487932"/>
            <a:ext cx="8757935" cy="3693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1" name="Tableau 20">
            <a:extLst>
              <a:ext uri="{FF2B5EF4-FFF2-40B4-BE49-F238E27FC236}">
                <a16:creationId xmlns:a16="http://schemas.microsoft.com/office/drawing/2014/main" id="{44CD8B97-1D1B-94FE-161D-520E813AC5F9}"/>
              </a:ext>
            </a:extLst>
          </p:cNvPr>
          <p:cNvGraphicFramePr>
            <a:graphicFrameLocks noGrp="1"/>
          </p:cNvGraphicFramePr>
          <p:nvPr/>
        </p:nvGraphicFramePr>
        <p:xfrm>
          <a:off x="401360" y="3429000"/>
          <a:ext cx="11395043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325">
                  <a:extLst>
                    <a:ext uri="{9D8B030D-6E8A-4147-A177-3AD203B41FA5}">
                      <a16:colId xmlns:a16="http://schemas.microsoft.com/office/drawing/2014/main" val="4060619355"/>
                    </a:ext>
                  </a:extLst>
                </a:gridCol>
                <a:gridCol w="2421652">
                  <a:extLst>
                    <a:ext uri="{9D8B030D-6E8A-4147-A177-3AD203B41FA5}">
                      <a16:colId xmlns:a16="http://schemas.microsoft.com/office/drawing/2014/main" val="2488074843"/>
                    </a:ext>
                  </a:extLst>
                </a:gridCol>
                <a:gridCol w="4193236">
                  <a:extLst>
                    <a:ext uri="{9D8B030D-6E8A-4147-A177-3AD203B41FA5}">
                      <a16:colId xmlns:a16="http://schemas.microsoft.com/office/drawing/2014/main" val="1619096758"/>
                    </a:ext>
                  </a:extLst>
                </a:gridCol>
                <a:gridCol w="1933830">
                  <a:extLst>
                    <a:ext uri="{9D8B030D-6E8A-4147-A177-3AD203B41FA5}">
                      <a16:colId xmlns:a16="http://schemas.microsoft.com/office/drawing/2014/main" val="17069745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Etapes et objectifs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Mode opératoire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Caractéristiques du séchage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Séchage adapté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527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Détersion</a:t>
                      </a:r>
                    </a:p>
                    <a:p>
                      <a:r>
                        <a:rPr lang="fr-FR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Nettoyage cutané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Élimination des souillures</a:t>
                      </a:r>
                    </a:p>
                    <a:p>
                      <a:endParaRPr lang="fr-FR" sz="16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-Application du savon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-Rinçage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-Séchage  « actif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Peau doit être totalement sèche pour  l’étape d’antisepsie</a:t>
                      </a:r>
                    </a:p>
                    <a:p>
                      <a:r>
                        <a:rPr lang="fr-FR" sz="1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(apport d’humidité via le savon </a:t>
                      </a:r>
                      <a:r>
                        <a:rPr lang="fr-FR" sz="1400" b="0" u="sng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et</a:t>
                      </a:r>
                      <a:r>
                        <a:rPr lang="fr-FR" sz="1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 rinçage)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Essuyage ou</a:t>
                      </a:r>
                    </a:p>
                    <a:p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tamponnement </a:t>
                      </a:r>
                    </a:p>
                    <a:p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(le mieux toléré)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137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Antisepsie</a:t>
                      </a:r>
                    </a:p>
                    <a:p>
                      <a:r>
                        <a:rPr lang="fr-FR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Désinfection cutanée</a:t>
                      </a:r>
                    </a:p>
                    <a:p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Destruction des micro-organismes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-Application du produit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-Pas de rinçage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-Séchage spontané </a:t>
                      </a:r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(« naturel », « passif », pas d’intervention humaine)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Peau doit être totalement sèche pour le collage des champs (séchage complet)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(apport d’humidité via le produit uniquement)</a:t>
                      </a:r>
                      <a:endParaRPr lang="fr-FR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 temps de contact du produit doit être respecté </a:t>
                      </a:r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(condition d’efficacité de l’activité antimicrobienne)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Ni essuyage </a:t>
                      </a:r>
                    </a:p>
                    <a:p>
                      <a:r>
                        <a:rPr lang="fr-FR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ni tamponnement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538491"/>
                  </a:ext>
                </a:extLst>
              </a:tr>
            </a:tbl>
          </a:graphicData>
        </a:graphic>
      </p:graphicFrame>
      <p:sp>
        <p:nvSpPr>
          <p:cNvPr id="23" name="ZoneTexte 22">
            <a:extLst>
              <a:ext uri="{FF2B5EF4-FFF2-40B4-BE49-F238E27FC236}">
                <a16:creationId xmlns:a16="http://schemas.microsoft.com/office/drawing/2014/main" id="{62BC895E-E72D-554F-0D12-66B9F5807033}"/>
              </a:ext>
            </a:extLst>
          </p:cNvPr>
          <p:cNvSpPr txBox="1"/>
          <p:nvPr/>
        </p:nvSpPr>
        <p:spPr>
          <a:xfrm>
            <a:off x="9430772" y="2389363"/>
            <a:ext cx="2522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Séchage détersion </a:t>
            </a:r>
          </a:p>
          <a:p>
            <a:r>
              <a:rPr lang="fr-FR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≠ de séchage antisepsie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005AA8B2-E253-5375-A71D-5710E24118EF}"/>
              </a:ext>
            </a:extLst>
          </p:cNvPr>
          <p:cNvSpPr/>
          <p:nvPr/>
        </p:nvSpPr>
        <p:spPr>
          <a:xfrm>
            <a:off x="7642578" y="1213690"/>
            <a:ext cx="2573866" cy="454336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88DFE83B-8D61-6C93-6F97-F2239C11BE7D}"/>
              </a:ext>
            </a:extLst>
          </p:cNvPr>
          <p:cNvCxnSpPr>
            <a:cxnSpLocks/>
          </p:cNvCxnSpPr>
          <p:nvPr/>
        </p:nvCxnSpPr>
        <p:spPr>
          <a:xfrm flipH="1">
            <a:off x="9044708" y="708361"/>
            <a:ext cx="386064" cy="48629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695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</TotalTime>
  <Words>1373</Words>
  <Application>Microsoft Office PowerPoint</Application>
  <PresentationFormat>Grand écran</PresentationFormat>
  <Paragraphs>277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6" baseType="lpstr">
      <vt:lpstr>Arial</vt:lpstr>
      <vt:lpstr>Britannic Bold</vt:lpstr>
      <vt:lpstr>Calibri</vt:lpstr>
      <vt:lpstr>Calibri Light</vt:lpstr>
      <vt:lpstr>Times New Roman</vt:lpstr>
      <vt:lpstr>Wingdings</vt:lpstr>
      <vt:lpstr>Thème Office</vt:lpstr>
      <vt:lpstr>Quick-audit PCO  Module 2 - « Détersion-Antisepsie » Formation des auditeurs</vt:lpstr>
      <vt:lpstr>Présentation PowerPoint</vt:lpstr>
      <vt:lpstr>Détersion et Antisepsie - Rappel et évolution des recommandations</vt:lpstr>
      <vt:lpstr>Détersion : application pratique et notion de souillures</vt:lpstr>
      <vt:lpstr>Conditions générales de mise en œuvre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L’évaluation de l’antisepsie en pratique : 2 situations</vt:lpstr>
      <vt:lpstr>Outil informatique : sous format Excel®</vt:lpstr>
      <vt:lpstr>Présentation PowerPoint</vt:lpstr>
      <vt:lpstr>Masque de saisie : commun à détersion et antisepsie</vt:lpstr>
      <vt:lpstr>Rapport automatisé : exemple de la détersion</vt:lpstr>
      <vt:lpstr>Diaporama automatisé : exemple de la détersion</vt:lpstr>
      <vt:lpstr>Ou trouver les outils ? sur le site du CPias IDF https://www.cpias-ile-de-france.fr/spicmi/prevention/quick-audit-pco.php</vt:lpstr>
    </vt:vector>
  </TitlesOfParts>
  <Company>APHP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outil modulaire et modulable, clé en mains</dc:title>
  <dc:creator>VERJAT TRANNOY Delphine</dc:creator>
  <cp:lastModifiedBy>VERJAT TRANNOY Delphine</cp:lastModifiedBy>
  <cp:revision>108</cp:revision>
  <cp:lastPrinted>2024-10-18T09:34:03Z</cp:lastPrinted>
  <dcterms:created xsi:type="dcterms:W3CDTF">2024-10-10T11:12:41Z</dcterms:created>
  <dcterms:modified xsi:type="dcterms:W3CDTF">2024-10-18T13:16:07Z</dcterms:modified>
</cp:coreProperties>
</file>