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60"/>
  </p:notesMasterIdLst>
  <p:handoutMasterIdLst>
    <p:handoutMasterId r:id="rId61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347" r:id="rId11"/>
    <p:sldId id="266" r:id="rId12"/>
    <p:sldId id="267" r:id="rId13"/>
    <p:sldId id="268" r:id="rId14"/>
    <p:sldId id="269" r:id="rId15"/>
    <p:sldId id="274" r:id="rId16"/>
    <p:sldId id="364" r:id="rId17"/>
    <p:sldId id="280" r:id="rId18"/>
    <p:sldId id="275" r:id="rId19"/>
    <p:sldId id="281" r:id="rId20"/>
    <p:sldId id="283" r:id="rId21"/>
    <p:sldId id="284" r:id="rId22"/>
    <p:sldId id="285" r:id="rId23"/>
    <p:sldId id="291" r:id="rId24"/>
    <p:sldId id="286" r:id="rId25"/>
    <p:sldId id="292" r:id="rId26"/>
    <p:sldId id="289" r:id="rId27"/>
    <p:sldId id="290" r:id="rId28"/>
    <p:sldId id="293" r:id="rId29"/>
    <p:sldId id="346" r:id="rId30"/>
    <p:sldId id="348" r:id="rId31"/>
    <p:sldId id="349" r:id="rId32"/>
    <p:sldId id="362" r:id="rId33"/>
    <p:sldId id="294" r:id="rId34"/>
    <p:sldId id="361" r:id="rId35"/>
    <p:sldId id="296" r:id="rId36"/>
    <p:sldId id="295" r:id="rId37"/>
    <p:sldId id="350" r:id="rId38"/>
    <p:sldId id="298" r:id="rId39"/>
    <p:sldId id="297" r:id="rId40"/>
    <p:sldId id="299" r:id="rId41"/>
    <p:sldId id="356" r:id="rId42"/>
    <p:sldId id="352" r:id="rId43"/>
    <p:sldId id="357" r:id="rId44"/>
    <p:sldId id="353" r:id="rId45"/>
    <p:sldId id="311" r:id="rId46"/>
    <p:sldId id="310" r:id="rId47"/>
    <p:sldId id="336" r:id="rId48"/>
    <p:sldId id="312" r:id="rId49"/>
    <p:sldId id="351" r:id="rId50"/>
    <p:sldId id="358" r:id="rId51"/>
    <p:sldId id="313" r:id="rId52"/>
    <p:sldId id="322" r:id="rId53"/>
    <p:sldId id="324" r:id="rId54"/>
    <p:sldId id="325" r:id="rId55"/>
    <p:sldId id="329" r:id="rId56"/>
    <p:sldId id="327" r:id="rId57"/>
    <p:sldId id="314" r:id="rId58"/>
    <p:sldId id="330" r:id="rId5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72" autoAdjust="0"/>
    <p:restoredTop sz="94671" autoAdjust="0"/>
  </p:normalViewPr>
  <p:slideViewPr>
    <p:cSldViewPr>
      <p:cViewPr>
        <p:scale>
          <a:sx n="66" d="100"/>
          <a:sy n="66" d="100"/>
        </p:scale>
        <p:origin x="-2850" y="-12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47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8214"/>
    </p:cViewPr>
  </p:sorterViewPr>
  <p:notesViewPr>
    <p:cSldViewPr>
      <p:cViewPr varScale="1">
        <p:scale>
          <a:sx n="94" d="100"/>
          <a:sy n="94" d="100"/>
        </p:scale>
        <p:origin x="-360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EACF7C2-A58D-43C6-B9C4-FC629D9A7399}" type="datetimeFigureOut">
              <a:rPr lang="fr-FR"/>
              <a:pPr>
                <a:defRPr/>
              </a:pPr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B95A857-0AC5-4F8B-9978-15A9C6A3660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116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5F0EE0D-70F7-4005-B8B6-81D55598814C}" type="datetimeFigureOut">
              <a:rPr lang="fr-FR"/>
              <a:pPr>
                <a:defRPr/>
              </a:pPr>
              <a:t>02/12/2016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148068E-F050-41B7-B6D6-40C90B0EAFF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61210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1691680" y="0"/>
            <a:ext cx="7452320" cy="6858000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Imag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07963"/>
            <a:ext cx="1584325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ctr">
              <a:defRPr sz="4200" b="1">
                <a:gradFill>
                  <a:gsLst>
                    <a:gs pos="0">
                      <a:schemeClr val="accent6">
                        <a:lumMod val="75000"/>
                      </a:schemeClr>
                    </a:gs>
                    <a:gs pos="95000">
                      <a:schemeClr val="accent4">
                        <a:tint val="20000"/>
                      </a:schemeClr>
                    </a:gs>
                    <a:gs pos="96000">
                      <a:schemeClr val="accent4">
                        <a:tint val="70000"/>
                      </a:schemeClr>
                    </a:gs>
                    <a:gs pos="98000">
                      <a:srgbClr val="7030A0"/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defRPr>
            </a:lvl1pPr>
            <a:extLst/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6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fr-FR"/>
              <a:t>Octobre 2016</a:t>
            </a:r>
            <a:endParaRPr lang="fr-FR" dirty="0"/>
          </a:p>
        </p:txBody>
      </p:sp>
      <p:sp>
        <p:nvSpPr>
          <p:cNvPr id="7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fr-FR"/>
              <a:t>Réseau ATB Paris-Nord : résultats 2015</a:t>
            </a:r>
          </a:p>
        </p:txBody>
      </p:sp>
      <p:sp>
        <p:nvSpPr>
          <p:cNvPr id="8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48A83A3-5CE8-49EE-8095-97A985C5B038}" type="slidenum">
              <a:rPr/>
              <a:pPr>
                <a:defRPr/>
              </a:pPr>
              <a:t>‹N°›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0794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876712"/>
          </a:xfrm>
        </p:spPr>
        <p:txBody>
          <a:bodyPr anchor="ctr"/>
          <a:lstStyle>
            <a:lvl1pPr>
              <a:defRPr sz="3200"/>
            </a:lvl1pPr>
            <a:extLst/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9416"/>
            <a:ext cx="7859216" cy="4846320"/>
          </a:xfrm>
        </p:spPr>
        <p:txBody>
          <a:bodyPr/>
          <a:lstStyle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/>
              <a:t>Octobre 2016</a:t>
            </a:r>
            <a:endParaRPr lang="en-US" dirty="0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/>
              <a:t>Réseau ATB Paris-Nord : résultats 2015</a:t>
            </a:r>
            <a:endParaRPr lang="en-US"/>
          </a:p>
        </p:txBody>
      </p:sp>
      <p:sp>
        <p:nvSpPr>
          <p:cNvPr id="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6DBB0-3DE6-4549-A13D-C6CA856BB26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00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1988840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43608" y="3429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r>
              <a:rPr lang="fr-FR"/>
              <a:t>Octobre 2016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r>
              <a:rPr lang="fr-FR"/>
              <a:t>Réseau ATB Paris-Nord : résultats 2015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83C96C-8D44-4F88-A91D-44E117E707D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957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242048" cy="732696"/>
          </a:xfrm>
        </p:spPr>
        <p:txBody>
          <a:bodyPr anchor="ctr"/>
          <a:lstStyle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/>
              <a:t>Octobre 2016</a:t>
            </a:r>
            <a:endParaRPr lang="en-US" dirty="0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/>
              <a:t>Réseau ATB Paris-Nord : résultats 2015</a:t>
            </a:r>
            <a:endParaRPr lang="en-US"/>
          </a:p>
        </p:txBody>
      </p:sp>
      <p:sp>
        <p:nvSpPr>
          <p:cNvPr id="7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91EC0-624F-4FFE-8958-1CEAC4D4916C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039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242048" cy="876712"/>
          </a:xfrm>
        </p:spPr>
        <p:txBody>
          <a:bodyPr anchor="ctr"/>
          <a:lstStyle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/>
              <a:t>Octobre 2016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/>
              <a:t>Réseau ATB Paris-Nord : résultats 2015</a:t>
            </a:r>
            <a:endParaRPr lang="en-US"/>
          </a:p>
        </p:txBody>
      </p:sp>
      <p:sp>
        <p:nvSpPr>
          <p:cNvPr id="5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369BA-2FCA-4EED-B0F5-6514D114078E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506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/>
              <a:t>Octobre 2016</a:t>
            </a:r>
            <a:endParaRPr lang="en-US" dirty="0"/>
          </a:p>
        </p:txBody>
      </p:sp>
      <p:sp>
        <p:nvSpPr>
          <p:cNvPr id="3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/>
              <a:t>Réseau ATB Paris-Nord : résultats 2015</a:t>
            </a:r>
            <a:endParaRPr lang="en-US"/>
          </a:p>
        </p:txBody>
      </p:sp>
      <p:sp>
        <p:nvSpPr>
          <p:cNvPr id="4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F127C-A9CA-4699-A87D-3BA9BA818A4E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18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931224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/>
              <a:t>Octobre 2016</a:t>
            </a:r>
            <a:endParaRPr lang="en-US" dirty="0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r-FR"/>
              <a:t>Réseau ATB Paris-Nord : résultats 2015</a:t>
            </a:r>
            <a:endParaRPr lang="en-US"/>
          </a:p>
        </p:txBody>
      </p:sp>
      <p:sp>
        <p:nvSpPr>
          <p:cNvPr id="7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7D16E-B686-4CCD-8C71-781113CA11F2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872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604448" y="0"/>
            <a:ext cx="539552" cy="6858000"/>
          </a:xfrm>
          <a:prstGeom prst="rect">
            <a:avLst/>
          </a:prstGeom>
          <a:solidFill>
            <a:srgbClr val="7030A0">
              <a:alpha val="28000"/>
            </a:srgbClr>
          </a:solid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1030" name="Espace réservé du texte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8002588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US" altLang="fr-FR" smtClean="0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r-FR"/>
              <a:t>Octobre 2016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dirty="0" err="1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en-US"/>
              <a:t>Réseau ATB Paris-Nord : résultats 2015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45FC1A2-9EF1-419A-959B-7A4C0CDCB04A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  <p:pic>
        <p:nvPicPr>
          <p:cNvPr id="1034" name="Image 7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047750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rgbClr val="7030A0"/>
            </a:solidFill>
          </a:ln>
          <a:gradFill>
            <a:gsLst>
              <a:gs pos="0">
                <a:srgbClr val="7030A0"/>
              </a:gs>
              <a:gs pos="95000">
                <a:schemeClr val="accent4">
                  <a:tint val="20000"/>
                </a:schemeClr>
              </a:gs>
              <a:gs pos="96000">
                <a:schemeClr val="accent4">
                  <a:tint val="70000"/>
                </a:schemeClr>
              </a:gs>
              <a:gs pos="98000">
                <a:srgbClr val="7030A0"/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rgbClr val="7030A0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Calibri" panose="020F0502020204030204" pitchFamily="34" charset="0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Calibri" panose="020F0502020204030204" pitchFamily="34" charset="0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23728" y="533400"/>
            <a:ext cx="6624736" cy="286816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cap="none" dirty="0" smtClean="0"/>
              <a:t>Réseau ATB </a:t>
            </a:r>
            <a:br>
              <a:rPr lang="fr-FR" cap="none" dirty="0" smtClean="0"/>
            </a:br>
            <a:r>
              <a:rPr lang="fr-FR" cap="none" dirty="0" smtClean="0"/>
              <a:t>CClin Paris-Nord</a:t>
            </a:r>
            <a:br>
              <a:rPr lang="fr-FR" cap="none" dirty="0" smtClean="0"/>
            </a:br>
            <a:r>
              <a:rPr lang="fr-FR" cap="none" dirty="0" smtClean="0"/>
              <a:t>résultats 2015</a:t>
            </a:r>
            <a:br>
              <a:rPr lang="fr-FR" cap="none" dirty="0" smtClean="0"/>
            </a:br>
            <a:r>
              <a:rPr lang="fr-FR" cap="none" dirty="0" smtClean="0">
                <a:solidFill>
                  <a:srgbClr val="0070C0"/>
                </a:solidFill>
              </a:rPr>
              <a:t>Hauts-de-France</a:t>
            </a:r>
            <a:endParaRPr lang="fr-FR" cap="none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79613" y="3900488"/>
            <a:ext cx="6840537" cy="1473200"/>
          </a:xfrm>
        </p:spPr>
        <p:txBody>
          <a:bodyPr>
            <a:normAutofit fontScale="6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sz="4400" dirty="0" smtClean="0"/>
              <a:t>Surveillance de la consommation </a:t>
            </a:r>
            <a:br>
              <a:rPr lang="fr-FR" sz="4400" dirty="0" smtClean="0"/>
            </a:br>
            <a:r>
              <a:rPr lang="fr-FR" sz="4400" dirty="0" smtClean="0"/>
              <a:t>des antibiotiques et des résistances bactériennes dans les établissements de santé</a:t>
            </a:r>
          </a:p>
        </p:txBody>
      </p:sp>
      <p:sp>
        <p:nvSpPr>
          <p:cNvPr id="9220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rgbClr val="FFFFFF"/>
                </a:solidFill>
              </a:rPr>
              <a:t>Réseau ATB Paris-Nord : résultats 2015</a:t>
            </a:r>
            <a:endParaRPr lang="fr-FR" altLang="fr-FR" dirty="0" smtClean="0">
              <a:solidFill>
                <a:srgbClr val="FFFFFF"/>
              </a:solidFill>
            </a:endParaRPr>
          </a:p>
        </p:txBody>
      </p:sp>
      <p:sp>
        <p:nvSpPr>
          <p:cNvPr id="9221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8284C-173B-4ABF-9350-99A960BD05F8}" type="slidenum">
              <a:rPr altLang="fr-F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altLang="fr-FR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04016"/>
            <a:ext cx="7239000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des principales familles ou molécules d’</a:t>
            </a:r>
            <a:r>
              <a:rPr lang="fr-FR" dirty="0" err="1" smtClean="0"/>
              <a:t>atb</a:t>
            </a:r>
            <a:endParaRPr lang="fr-FR" dirty="0"/>
          </a:p>
        </p:txBody>
      </p:sp>
      <p:sp>
        <p:nvSpPr>
          <p:cNvPr id="19459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19460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051DE0-B0BB-48AE-862E-64AAF9697D6A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608069"/>
              </p:ext>
            </p:extLst>
          </p:nvPr>
        </p:nvGraphicFramePr>
        <p:xfrm>
          <a:off x="684213" y="1125538"/>
          <a:ext cx="6096000" cy="48672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00400"/>
                <a:gridCol w="1224136"/>
                <a:gridCol w="1271464"/>
              </a:tblGrid>
              <a:tr h="365732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Molécules</a:t>
                      </a:r>
                      <a:endParaRPr lang="fr-FR" sz="1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Médiane</a:t>
                      </a:r>
                      <a:endParaRPr lang="fr-FR" sz="1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p25 – p75</a:t>
                      </a:r>
                      <a:endParaRPr lang="fr-FR" sz="1800" dirty="0"/>
                    </a:p>
                  </a:txBody>
                  <a:tcPr marT="45706" marB="45706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CONSOMMATION TOTALE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[151,1 - 448,9]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B-lactamines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[96,9 - 315,0]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Penicillines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[77,6 - 238,1]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lvl="1"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amoxicilline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clavulanique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[48,8 - 150,3]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lvl="1" algn="l" fontAlgn="t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Penicillines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[18,5 - 61,6]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C3G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(dont J01DC07 et J01DE)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[9,4 - 44,9]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</a:t>
                      </a:r>
                      <a:r>
                        <a:rPr lang="fr-F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Penemes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[0,1 - 3,8]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Fluoroquinolones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[21,6 - 54,4]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MLS*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[8,9 - 21,7]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Imidazoles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[2,9 - 21,7]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Aminosides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[0,6 - 14,1]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Sulfamides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[2,4 - 6,8]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Anti-SARM**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[0,4 - 9,3]</a:t>
                      </a:r>
                    </a:p>
                  </a:txBody>
                  <a:tcPr marL="0" marR="0" marT="0" marB="0"/>
                </a:tc>
              </a:tr>
              <a:tr h="321539">
                <a:tc>
                  <a:txBody>
                    <a:bodyPr/>
                    <a:lstStyle/>
                    <a:p>
                      <a:pPr algn="l" fontAlgn="t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Glycopeptides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[0,4 - 6,9]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611188" y="6021388"/>
            <a:ext cx="7345362" cy="430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*Macrolides, </a:t>
            </a:r>
            <a:r>
              <a:rPr lang="fr-FR" sz="1050" dirty="0" err="1">
                <a:latin typeface="+mn-lt"/>
                <a:cs typeface="+mn-cs"/>
              </a:rPr>
              <a:t>Lincosamides</a:t>
            </a:r>
            <a:r>
              <a:rPr lang="fr-FR" sz="1050" dirty="0">
                <a:latin typeface="+mn-lt"/>
                <a:cs typeface="+mn-cs"/>
              </a:rPr>
              <a:t>, </a:t>
            </a:r>
            <a:r>
              <a:rPr lang="fr-FR" sz="1050" dirty="0" err="1">
                <a:latin typeface="+mn-lt"/>
                <a:cs typeface="+mn-cs"/>
              </a:rPr>
              <a:t>Streptogramines</a:t>
            </a:r>
            <a:endParaRPr lang="fr-FR" sz="105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**Anti-SARM : Glycopeptides + </a:t>
            </a:r>
            <a:r>
              <a:rPr lang="fr-FR" sz="1050" dirty="0" err="1">
                <a:latin typeface="+mn-lt"/>
                <a:cs typeface="+mn-cs"/>
              </a:rPr>
              <a:t>linezolide</a:t>
            </a:r>
            <a:r>
              <a:rPr lang="fr-FR" sz="1050" dirty="0">
                <a:latin typeface="+mn-lt"/>
                <a:cs typeface="+mn-cs"/>
              </a:rPr>
              <a:t> + </a:t>
            </a:r>
            <a:r>
              <a:rPr lang="fr-FR" sz="1050" dirty="0" err="1">
                <a:latin typeface="+mn-lt"/>
                <a:cs typeface="+mn-cs"/>
              </a:rPr>
              <a:t>daptomycine</a:t>
            </a:r>
            <a:endParaRPr lang="fr-FR" sz="1050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b-lactamines</a:t>
            </a:r>
            <a:endParaRPr lang="fr-FR" dirty="0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20484" name="Espace réservé du pied de page 5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20485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3C18A-426C-4DF8-8DEB-5B454528C6F2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38897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</a:t>
            </a:r>
            <a:br>
              <a:rPr lang="fr-FR" dirty="0" smtClean="0"/>
            </a:br>
            <a:r>
              <a:rPr lang="fr-FR" dirty="0" smtClean="0"/>
              <a:t>d’amoxicilline </a:t>
            </a:r>
            <a:r>
              <a:rPr lang="fr-FR" dirty="0" err="1" smtClean="0"/>
              <a:t>ac</a:t>
            </a:r>
            <a:r>
              <a:rPr lang="fr-FR" dirty="0" smtClean="0"/>
              <a:t>. clavulanique</a:t>
            </a:r>
            <a:endParaRPr lang="fr-FR" dirty="0"/>
          </a:p>
        </p:txBody>
      </p:sp>
      <p:sp>
        <p:nvSpPr>
          <p:cNvPr id="21507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21508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3068B7-83E9-4A6A-A786-09CBC4C15393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6651284" cy="4896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c3g</a:t>
            </a:r>
            <a:endParaRPr lang="fr-FR" dirty="0"/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22533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2253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81E0B3-903A-4415-8A93-39762885E7CF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22536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96752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</a:t>
            </a:r>
            <a:r>
              <a:rPr lang="fr-FR" dirty="0" err="1" smtClean="0"/>
              <a:t>carbapénèmes</a:t>
            </a:r>
            <a:endParaRPr lang="fr-FR" dirty="0"/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23557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2355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58028F-E9A0-432D-90DE-51E8F76D5B22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96752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443372" cy="10081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700" dirty="0"/>
              <a:t>Consommations </a:t>
            </a:r>
            <a:r>
              <a:rPr lang="fr-FR" sz="2700" dirty="0" smtClean="0"/>
              <a:t>d’ATB anti-staphylocoques résistants à la </a:t>
            </a:r>
            <a:r>
              <a:rPr lang="fr-FR" sz="2700" dirty="0" err="1" smtClean="0"/>
              <a:t>méticilline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000" dirty="0" err="1" smtClean="0"/>
              <a:t>Glycopetides</a:t>
            </a:r>
            <a:r>
              <a:rPr lang="fr-FR" sz="2000" dirty="0" smtClean="0"/>
              <a:t> + </a:t>
            </a:r>
            <a:r>
              <a:rPr lang="fr-FR" sz="2000" dirty="0" err="1" smtClean="0"/>
              <a:t>daptomycine</a:t>
            </a:r>
            <a:r>
              <a:rPr lang="fr-FR" sz="2000" dirty="0" smtClean="0"/>
              <a:t> + </a:t>
            </a:r>
            <a:r>
              <a:rPr lang="fr-FR" sz="2000" dirty="0" err="1" smtClean="0"/>
              <a:t>linezolide</a:t>
            </a:r>
            <a:endParaRPr lang="fr-FR" sz="2700" dirty="0"/>
          </a:p>
        </p:txBody>
      </p:sp>
      <p:sp>
        <p:nvSpPr>
          <p:cNvPr id="24579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752C21-72BB-41FA-84E7-773FCE74EEFA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6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372672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fluoroquinolones</a:t>
            </a:r>
            <a:endParaRPr lang="fr-FR" dirty="0"/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26628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2662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EBBC0F-1D46-40DD-88F2-D2A9889E82B7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53029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979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par services</a:t>
            </a:r>
            <a:endParaRPr lang="fr-FR" dirty="0"/>
          </a:p>
        </p:txBody>
      </p:sp>
      <p:sp>
        <p:nvSpPr>
          <p:cNvPr id="28675" name="Espace réservé du texte 2"/>
          <p:cNvSpPr>
            <a:spLocks noGrp="1"/>
          </p:cNvSpPr>
          <p:nvPr>
            <p:ph type="body" idx="1"/>
          </p:nvPr>
        </p:nvSpPr>
        <p:spPr>
          <a:xfrm>
            <a:off x="1042988" y="3429000"/>
            <a:ext cx="6256337" cy="742950"/>
          </a:xfrm>
        </p:spPr>
        <p:txBody>
          <a:bodyPr/>
          <a:lstStyle/>
          <a:p>
            <a:pPr eaLnBrk="1" hangingPunct="1"/>
            <a:endParaRPr lang="fr-FR" altLang="fr-FR" smtClean="0"/>
          </a:p>
        </p:txBody>
      </p:sp>
      <p:sp>
        <p:nvSpPr>
          <p:cNvPr id="28676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2867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6FDECC-737C-4BA9-83C4-FDC79BAB8ABC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altLang="fr-FR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participation par services</a:t>
            </a:r>
            <a:endParaRPr lang="fr-FR" dirty="0"/>
          </a:p>
        </p:txBody>
      </p:sp>
      <p:sp>
        <p:nvSpPr>
          <p:cNvPr id="296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9725"/>
            <a:ext cx="7859713" cy="4846638"/>
          </a:xfrm>
        </p:spPr>
        <p:txBody>
          <a:bodyPr/>
          <a:lstStyle/>
          <a:p>
            <a:pPr eaLnBrk="1" hangingPunct="1"/>
            <a:endParaRPr lang="fr-FR" altLang="fr-FR" smtClean="0"/>
          </a:p>
          <a:p>
            <a:pPr marL="292100" lvl="1" indent="0" eaLnBrk="1" hangingPunct="1">
              <a:buFont typeface="Wingdings 2" pitchFamily="18" charset="2"/>
              <a:buNone/>
            </a:pPr>
            <a:endParaRPr lang="fr-FR" altLang="fr-FR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406928"/>
              </p:ext>
            </p:extLst>
          </p:nvPr>
        </p:nvGraphicFramePr>
        <p:xfrm>
          <a:off x="1187624" y="1484784"/>
          <a:ext cx="5472112" cy="4720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072"/>
                <a:gridCol w="1944040"/>
              </a:tblGrid>
              <a:tr h="640267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Type de service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Nb de participants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/>
                    </a:solidFill>
                  </a:tcPr>
                </a:tc>
              </a:tr>
              <a:tr h="37094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Médecine (hors réa)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51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948">
                <a:tc>
                  <a:txBody>
                    <a:bodyPr/>
                    <a:lstStyle/>
                    <a:p>
                      <a:pPr lvl="1"/>
                      <a:r>
                        <a:rPr lang="fr-FR" sz="1800" dirty="0" smtClean="0"/>
                        <a:t>dont hématologie</a:t>
                      </a:r>
                      <a:endParaRPr lang="fr-FR" sz="1800" dirty="0"/>
                    </a:p>
                  </a:txBody>
                  <a:tcPr marL="91432" marR="91432" marT="45733" marB="4573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5</a:t>
                      </a:r>
                      <a:endParaRPr lang="fr-FR" sz="1800" dirty="0"/>
                    </a:p>
                  </a:txBody>
                  <a:tcPr marL="91432" marR="91432" marT="45733" marB="45733">
                    <a:noFill/>
                  </a:tcPr>
                </a:tc>
              </a:tr>
              <a:tr h="370948">
                <a:tc>
                  <a:txBody>
                    <a:bodyPr/>
                    <a:lstStyle/>
                    <a:p>
                      <a:pPr lvl="1"/>
                      <a:r>
                        <a:rPr lang="fr-FR" sz="1800" dirty="0" smtClean="0"/>
                        <a:t>dont maladies infectieuses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3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94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Réanimation</a:t>
                      </a:r>
                      <a:endParaRPr lang="fr-FR" sz="1800" dirty="0"/>
                    </a:p>
                  </a:txBody>
                  <a:tcPr marL="91432" marR="91432" marT="45733" marB="4573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17</a:t>
                      </a:r>
                      <a:endParaRPr lang="fr-FR" sz="1800" dirty="0"/>
                    </a:p>
                  </a:txBody>
                  <a:tcPr marL="91432" marR="91432" marT="45733" marB="45733">
                    <a:noFill/>
                  </a:tcPr>
                </a:tc>
              </a:tr>
              <a:tr h="37094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Pédiatrie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20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94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Chirurgie</a:t>
                      </a:r>
                      <a:endParaRPr lang="fr-FR" sz="1800" dirty="0"/>
                    </a:p>
                  </a:txBody>
                  <a:tcPr marL="91432" marR="91432" marT="45733" marB="4573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40</a:t>
                      </a:r>
                      <a:endParaRPr lang="fr-FR" sz="1800" dirty="0"/>
                    </a:p>
                  </a:txBody>
                  <a:tcPr marL="91432" marR="91432" marT="45733" marB="45733">
                    <a:noFill/>
                  </a:tcPr>
                </a:tc>
              </a:tr>
              <a:tr h="370948">
                <a:tc>
                  <a:txBody>
                    <a:bodyPr/>
                    <a:lstStyle/>
                    <a:p>
                      <a:pPr marL="457200" lvl="1" algn="l" rtl="0" eaLnBrk="1" latinLnBrk="0" hangingPunct="1"/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Chirurgie ambulatoire</a:t>
                      </a:r>
                      <a:endParaRPr kumimoji="0"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2" marR="91432" marT="45733" marB="4573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13</a:t>
                      </a:r>
                      <a:endParaRPr lang="fr-FR" sz="1800" dirty="0"/>
                    </a:p>
                  </a:txBody>
                  <a:tcPr marL="91432" marR="91432" marT="45733" marB="45733">
                    <a:noFill/>
                  </a:tcPr>
                </a:tc>
              </a:tr>
              <a:tr h="37094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Gynécologie-Obstétrique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24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94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SSR</a:t>
                      </a:r>
                      <a:endParaRPr lang="fr-FR" sz="1800" dirty="0"/>
                    </a:p>
                  </a:txBody>
                  <a:tcPr marL="91432" marR="91432" marT="45733" marB="4573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67</a:t>
                      </a:r>
                      <a:endParaRPr lang="fr-FR" sz="1800" dirty="0"/>
                    </a:p>
                  </a:txBody>
                  <a:tcPr marL="91432" marR="91432" marT="45733" marB="45733">
                    <a:noFill/>
                  </a:tcPr>
                </a:tc>
              </a:tr>
              <a:tr h="37094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SLD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29</a:t>
                      </a:r>
                      <a:endParaRPr lang="fr-FR" sz="1800" dirty="0"/>
                    </a:p>
                  </a:txBody>
                  <a:tcPr marL="91432" marR="91432" marT="45733" marB="45733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948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Psychiatrie</a:t>
                      </a:r>
                      <a:endParaRPr lang="fr-FR" sz="1800" dirty="0"/>
                    </a:p>
                  </a:txBody>
                  <a:tcPr marL="91432" marR="91432" marT="45733" marB="45733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22</a:t>
                      </a:r>
                      <a:endParaRPr lang="fr-FR" sz="1800" dirty="0"/>
                    </a:p>
                  </a:txBody>
                  <a:tcPr marL="91432" marR="91432" marT="45733" marB="45733">
                    <a:noFill/>
                  </a:tcPr>
                </a:tc>
              </a:tr>
            </a:tbl>
          </a:graphicData>
        </a:graphic>
      </p:graphicFrame>
      <p:sp>
        <p:nvSpPr>
          <p:cNvPr id="2973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2973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7AD8F4-D542-4E59-A7F7-196D8135EE2D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altLang="fr-FR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totales d’</a:t>
            </a:r>
            <a:r>
              <a:rPr lang="fr-FR" dirty="0" err="1" smtClean="0"/>
              <a:t>atb</a:t>
            </a:r>
            <a:endParaRPr lang="fr-FR" dirty="0"/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30724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3072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A419BA-E32A-4542-ABA0-0E2EDC9B70AB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30727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participation</a:t>
            </a:r>
            <a:endParaRPr lang="fr-FR" dirty="0"/>
          </a:p>
        </p:txBody>
      </p:sp>
      <p:sp>
        <p:nvSpPr>
          <p:cNvPr id="10243" name="Espace réservé du texte 2"/>
          <p:cNvSpPr>
            <a:spLocks noGrp="1"/>
          </p:cNvSpPr>
          <p:nvPr>
            <p:ph type="body" idx="1"/>
          </p:nvPr>
        </p:nvSpPr>
        <p:spPr>
          <a:xfrm>
            <a:off x="1042988" y="3429000"/>
            <a:ext cx="6256337" cy="742950"/>
          </a:xfrm>
        </p:spPr>
        <p:txBody>
          <a:bodyPr/>
          <a:lstStyle/>
          <a:p>
            <a:pPr eaLnBrk="1" hangingPunct="1"/>
            <a:r>
              <a:rPr lang="fr-FR" altLang="fr-FR" dirty="0" smtClean="0"/>
              <a:t>118 établissements de santé (ES) en 2015</a:t>
            </a:r>
          </a:p>
        </p:txBody>
      </p:sp>
      <p:sp>
        <p:nvSpPr>
          <p:cNvPr id="10244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1024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09A3FF-420F-4D67-8DB0-660EA04D719C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fr-FR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b-lactamines</a:t>
            </a:r>
            <a:endParaRPr lang="fr-FR" dirty="0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31748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31749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7095D0-12F4-4CE3-873C-2522DB819F6D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12776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/>
              <a:t>Consommations </a:t>
            </a:r>
            <a:br>
              <a:rPr lang="fr-FR" dirty="0"/>
            </a:br>
            <a:r>
              <a:rPr lang="fr-FR" dirty="0"/>
              <a:t>d’amoxicilline </a:t>
            </a:r>
            <a:r>
              <a:rPr lang="fr-FR" dirty="0" err="1"/>
              <a:t>ac</a:t>
            </a:r>
            <a:r>
              <a:rPr lang="fr-FR" dirty="0"/>
              <a:t>. clavulanique</a:t>
            </a:r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32772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32773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53C524-BD43-418D-B5FC-A6002D4FEF81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sp>
        <p:nvSpPr>
          <p:cNvPr id="32774" name="Espace réservé du contenu 6"/>
          <p:cNvSpPr>
            <a:spLocks noGrp="1"/>
          </p:cNvSpPr>
          <p:nvPr>
            <p:ph idx="1"/>
          </p:nvPr>
        </p:nvSpPr>
        <p:spPr>
          <a:xfrm>
            <a:off x="457200" y="2492375"/>
            <a:ext cx="7859713" cy="3963988"/>
          </a:xfrm>
        </p:spPr>
        <p:txBody>
          <a:bodyPr/>
          <a:lstStyle/>
          <a:p>
            <a:pPr eaLnBrk="1" hangingPunct="1"/>
            <a:endParaRPr lang="fr-FR" altLang="fr-FR" smtClean="0"/>
          </a:p>
        </p:txBody>
      </p:sp>
      <p:pic>
        <p:nvPicPr>
          <p:cNvPr id="32776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68760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c3g</a:t>
            </a:r>
            <a:endParaRPr lang="fr-FR" dirty="0"/>
          </a:p>
        </p:txBody>
      </p:sp>
      <p:sp>
        <p:nvSpPr>
          <p:cNvPr id="33795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33796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D1D033-1921-4DEA-BEBA-B133BBDC2FDB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33798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24744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c3g</a:t>
            </a:r>
            <a:endParaRPr lang="fr-FR" dirty="0"/>
          </a:p>
        </p:txBody>
      </p:sp>
      <p:sp>
        <p:nvSpPr>
          <p:cNvPr id="34819" name="Espace réservé du contenu 2"/>
          <p:cNvSpPr>
            <a:spLocks noGrp="1"/>
          </p:cNvSpPr>
          <p:nvPr>
            <p:ph idx="1"/>
          </p:nvPr>
        </p:nvSpPr>
        <p:spPr>
          <a:xfrm>
            <a:off x="457200" y="981075"/>
            <a:ext cx="7859713" cy="5475288"/>
          </a:xfrm>
        </p:spPr>
        <p:txBody>
          <a:bodyPr/>
          <a:lstStyle/>
          <a:p>
            <a:pPr eaLnBrk="1" hangingPunct="1"/>
            <a:r>
              <a:rPr lang="fr-FR" altLang="fr-FR" dirty="0" smtClean="0"/>
              <a:t>En réanimation, hématologie, maladies infectieuses</a:t>
            </a:r>
          </a:p>
          <a:p>
            <a:pPr eaLnBrk="1" hangingPunct="1"/>
            <a:endParaRPr lang="fr-FR" altLang="fr-FR" dirty="0" smtClean="0"/>
          </a:p>
        </p:txBody>
      </p:sp>
      <p:sp>
        <p:nvSpPr>
          <p:cNvPr id="3482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34821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3482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FCF189-BBEC-4126-B7CD-0ACB2B683025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3482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60512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</a:t>
            </a:r>
            <a:r>
              <a:rPr lang="fr-FR" dirty="0" err="1" smtClean="0"/>
              <a:t>carbapénèmes</a:t>
            </a:r>
            <a:endParaRPr lang="fr-FR" dirty="0"/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35844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35845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8DF1CE-FFA4-4F7E-A2D6-CBDD9BCDAB0B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sp>
        <p:nvSpPr>
          <p:cNvPr id="35846" name="Espace réservé du contenu 6"/>
          <p:cNvSpPr>
            <a:spLocks noGrp="1"/>
          </p:cNvSpPr>
          <p:nvPr>
            <p:ph idx="1"/>
          </p:nvPr>
        </p:nvSpPr>
        <p:spPr>
          <a:xfrm>
            <a:off x="457200" y="3357563"/>
            <a:ext cx="7859713" cy="3098800"/>
          </a:xfrm>
        </p:spPr>
        <p:txBody>
          <a:bodyPr/>
          <a:lstStyle/>
          <a:p>
            <a:pPr eaLnBrk="1" hangingPunct="1"/>
            <a:endParaRPr lang="fr-FR" altLang="fr-FR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24744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</a:t>
            </a:r>
            <a:r>
              <a:rPr lang="fr-FR" dirty="0" err="1" smtClean="0"/>
              <a:t>carbapénèmes</a:t>
            </a:r>
            <a:endParaRPr lang="fr-FR" dirty="0"/>
          </a:p>
        </p:txBody>
      </p:sp>
      <p:sp>
        <p:nvSpPr>
          <p:cNvPr id="36867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513"/>
            <a:ext cx="7859713" cy="5403850"/>
          </a:xfrm>
        </p:spPr>
        <p:txBody>
          <a:bodyPr/>
          <a:lstStyle/>
          <a:p>
            <a:pPr eaLnBrk="1" hangingPunct="1"/>
            <a:r>
              <a:rPr lang="fr-FR" altLang="fr-FR" smtClean="0"/>
              <a:t>En réanimation, hématologie, maladies infectieuses</a:t>
            </a:r>
          </a:p>
          <a:p>
            <a:pPr eaLnBrk="1" hangingPunct="1"/>
            <a:endParaRPr lang="fr-FR" altLang="fr-FR" smtClean="0"/>
          </a:p>
        </p:txBody>
      </p:sp>
      <p:sp>
        <p:nvSpPr>
          <p:cNvPr id="3686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36869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36870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F3F6B7-083E-44A3-A36A-D7761242E4F0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36872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358" y="1560512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372672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fluoroquinolones</a:t>
            </a:r>
            <a:endParaRPr lang="fr-FR" dirty="0"/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37892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37893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932DE5-6A30-46A9-B8CE-C093AD3096CF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37896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0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372672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fluoroquinolones</a:t>
            </a:r>
            <a:endParaRPr lang="fr-FR" dirty="0"/>
          </a:p>
        </p:txBody>
      </p:sp>
      <p:sp>
        <p:nvSpPr>
          <p:cNvPr id="38915" name="Espace réservé du contenu 2"/>
          <p:cNvSpPr>
            <a:spLocks noGrp="1"/>
          </p:cNvSpPr>
          <p:nvPr>
            <p:ph idx="1"/>
          </p:nvPr>
        </p:nvSpPr>
        <p:spPr>
          <a:xfrm>
            <a:off x="457200" y="981075"/>
            <a:ext cx="7859713" cy="5475288"/>
          </a:xfrm>
        </p:spPr>
        <p:txBody>
          <a:bodyPr/>
          <a:lstStyle/>
          <a:p>
            <a:pPr eaLnBrk="1" hangingPunct="1"/>
            <a:r>
              <a:rPr lang="fr-FR" altLang="fr-FR" smtClean="0"/>
              <a:t>En réanimation, hématologie, maladies infectieuses</a:t>
            </a:r>
          </a:p>
          <a:p>
            <a:pPr eaLnBrk="1" hangingPunct="1"/>
            <a:endParaRPr lang="fr-FR" altLang="fr-FR" smtClean="0"/>
          </a:p>
        </p:txBody>
      </p:sp>
      <p:sp>
        <p:nvSpPr>
          <p:cNvPr id="38916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3891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19DD82-B2AC-40E4-B526-8013453A3588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60512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115212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400" dirty="0"/>
              <a:t>Consommations d’ATB anti-staphylocoques résistants à la </a:t>
            </a:r>
            <a:r>
              <a:rPr lang="fr-FR" sz="2400" dirty="0" err="1" smtClean="0"/>
              <a:t>méticilline</a:t>
            </a:r>
            <a:r>
              <a:rPr lang="fr-FR" sz="2400" dirty="0"/>
              <a:t/>
            </a:r>
            <a:br>
              <a:rPr lang="fr-FR" sz="2400" dirty="0"/>
            </a:br>
            <a:r>
              <a:rPr lang="fr-FR" sz="1800" dirty="0" err="1"/>
              <a:t>Glycopetides</a:t>
            </a:r>
            <a:r>
              <a:rPr lang="fr-FR" sz="1800" dirty="0"/>
              <a:t> + </a:t>
            </a:r>
            <a:r>
              <a:rPr lang="fr-FR" sz="1800" dirty="0" err="1"/>
              <a:t>daptomycine</a:t>
            </a:r>
            <a:r>
              <a:rPr lang="fr-FR" sz="1800" dirty="0"/>
              <a:t> + </a:t>
            </a:r>
            <a:r>
              <a:rPr lang="fr-FR" sz="1800" dirty="0" err="1"/>
              <a:t>linezolide</a:t>
            </a:r>
            <a:endParaRPr lang="fr-FR" sz="2400" dirty="0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39940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39941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BE149F-6DE9-4013-AF9D-1D8754A6DF50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sp>
        <p:nvSpPr>
          <p:cNvPr id="39942" name="Espace réservé du contenu 6"/>
          <p:cNvSpPr>
            <a:spLocks noGrp="1"/>
          </p:cNvSpPr>
          <p:nvPr>
            <p:ph idx="1"/>
          </p:nvPr>
        </p:nvSpPr>
        <p:spPr>
          <a:xfrm>
            <a:off x="457200" y="3213100"/>
            <a:ext cx="7859713" cy="3243263"/>
          </a:xfrm>
        </p:spPr>
        <p:txBody>
          <a:bodyPr/>
          <a:lstStyle/>
          <a:p>
            <a:pPr eaLnBrk="1" hangingPunct="1"/>
            <a:endParaRPr lang="fr-FR" altLang="fr-FR" smtClean="0"/>
          </a:p>
        </p:txBody>
      </p:sp>
      <p:pic>
        <p:nvPicPr>
          <p:cNvPr id="3994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52444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76024"/>
            <a:ext cx="7239000" cy="87671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400" dirty="0"/>
              <a:t>Consommations d’ATB anti-staphylocoques résistants à la </a:t>
            </a:r>
            <a:r>
              <a:rPr lang="fr-FR" sz="2400" dirty="0" err="1"/>
              <a:t>méticilline</a:t>
            </a:r>
            <a:r>
              <a:rPr lang="fr-FR" sz="2400" dirty="0"/>
              <a:t> (2)</a:t>
            </a:r>
            <a:br>
              <a:rPr lang="fr-FR" sz="2400" dirty="0"/>
            </a:br>
            <a:r>
              <a:rPr lang="fr-FR" sz="1800" dirty="0" err="1"/>
              <a:t>Glycopetides</a:t>
            </a:r>
            <a:r>
              <a:rPr lang="fr-FR" sz="1800" dirty="0"/>
              <a:t> + </a:t>
            </a:r>
            <a:r>
              <a:rPr lang="fr-FR" sz="1800" dirty="0" err="1"/>
              <a:t>daptomycine</a:t>
            </a:r>
            <a:r>
              <a:rPr lang="fr-FR" sz="1800" dirty="0"/>
              <a:t> + </a:t>
            </a:r>
            <a:r>
              <a:rPr lang="fr-FR" sz="1800" dirty="0" err="1"/>
              <a:t>linezolide</a:t>
            </a:r>
            <a:endParaRPr lang="fr-FR" sz="2400" dirty="0"/>
          </a:p>
        </p:txBody>
      </p:sp>
      <p:sp>
        <p:nvSpPr>
          <p:cNvPr id="4096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975"/>
            <a:ext cx="7859713" cy="5259388"/>
          </a:xfrm>
        </p:spPr>
        <p:txBody>
          <a:bodyPr/>
          <a:lstStyle/>
          <a:p>
            <a:pPr eaLnBrk="1" hangingPunct="1"/>
            <a:r>
              <a:rPr lang="fr-FR" altLang="fr-FR" smtClean="0"/>
              <a:t>En réanimation, hématologie, maladies infectieuses</a:t>
            </a:r>
          </a:p>
        </p:txBody>
      </p:sp>
      <p:sp>
        <p:nvSpPr>
          <p:cNvPr id="4096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4096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4096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53EE6D-9850-4426-8CD9-7F8913086E7E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40968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00808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Es participants (2)</a:t>
            </a:r>
            <a:endParaRPr lang="fr-FR" dirty="0"/>
          </a:p>
        </p:txBody>
      </p:sp>
      <p:sp>
        <p:nvSpPr>
          <p:cNvPr id="12293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1229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C05381-1C86-4837-BB4F-A02DF6FD1499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7859713" cy="5187603"/>
          </a:xfrm>
        </p:spPr>
        <p:txBody>
          <a:bodyPr/>
          <a:lstStyle/>
          <a:p>
            <a:pPr eaLnBrk="1" hangingPunct="1"/>
            <a:r>
              <a:rPr lang="fr-FR" altLang="fr-FR" dirty="0" smtClean="0"/>
              <a:t>55,7 % des ES de la région</a:t>
            </a:r>
          </a:p>
          <a:p>
            <a:pPr eaLnBrk="1" hangingPunct="1"/>
            <a:r>
              <a:rPr lang="fr-FR" altLang="fr-FR" dirty="0" smtClean="0"/>
              <a:t>70,8% des lits de la région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385194"/>
            <a:ext cx="6712787" cy="4472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239000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en médecine (n=51)</a:t>
            </a:r>
            <a:endParaRPr lang="fr-FR" dirty="0"/>
          </a:p>
        </p:txBody>
      </p:sp>
      <p:sp>
        <p:nvSpPr>
          <p:cNvPr id="41987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41988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24F2B7-59D8-4D47-A47D-282D3D685B12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109212"/>
              </p:ext>
            </p:extLst>
          </p:nvPr>
        </p:nvGraphicFramePr>
        <p:xfrm>
          <a:off x="827088" y="908050"/>
          <a:ext cx="7129462" cy="52768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22976"/>
                <a:gridCol w="1553243"/>
                <a:gridCol w="1553243"/>
              </a:tblGrid>
              <a:tr h="582708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Molécules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Médiane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[p25-p75]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>
                    <a:solidFill>
                      <a:schemeClr val="accent2"/>
                    </a:solidFill>
                  </a:tcPr>
                </a:tc>
              </a:tr>
              <a:tr h="21337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CONSOMMATION TOTALE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547,9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[406,5 - 649,8]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β-lactamines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386,1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[308,3 - 471,6]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Penicillines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[223,0 - 402,8]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amoxicilline - </a:t>
                      </a:r>
                      <a:r>
                        <a:rPr lang="fr-FR" sz="1400" dirty="0" err="1">
                          <a:effectLst/>
                          <a:latin typeface="+mn-lt"/>
                        </a:rPr>
                        <a:t>ac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 clavulanique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[165,7 - 263,6]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Penicillines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 A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[34,0 - 86,8]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+mn-lt"/>
                        </a:rPr>
                        <a:t>piperacilline</a:t>
                      </a:r>
                      <a:r>
                        <a:rPr lang="en-GB" sz="1400" dirty="0">
                          <a:effectLst/>
                          <a:latin typeface="+mn-lt"/>
                        </a:rPr>
                        <a:t> </a:t>
                      </a:r>
                      <a:r>
                        <a:rPr lang="en-GB" sz="1400" dirty="0" err="1">
                          <a:effectLst/>
                          <a:latin typeface="+mn-lt"/>
                        </a:rPr>
                        <a:t>tazobactam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[3,5 - 19,2]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C3G (dont J01DC07 et J01DE)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[41,6 - 92,5]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C3G Inj. inactives sur </a:t>
                      </a:r>
                      <a:r>
                        <a:rPr lang="fr-FR" sz="14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4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4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[27,7 - 71,9]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C3G Inj. actives sur </a:t>
                      </a:r>
                      <a:r>
                        <a:rPr lang="fr-FR" sz="14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4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4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[0,6 - 8,5]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Penemes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[1,7 - 5,4]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Fluoroquinolones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[50,3 - 82,7]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ofloxacine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[10,6 - 28,6]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ciprofloxacine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[8,3 - 23,9]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levofloxacine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[10,4 - 39,7]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MLS*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[16,8 - 32,7]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Macrolides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[3,6 - 15,5]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Imidazoles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[13,4 - 32,0]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Aminosides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[4,1 - 14,9]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Sulfamides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[2,9 - 8,0]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Anti-SARM**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[2,9 - 13,5]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Glycopeptides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[2,8 - 8,9]</a:t>
                      </a:r>
                    </a:p>
                  </a:txBody>
                  <a:tcPr marL="0" marR="0" marT="0" marB="0"/>
                </a:tc>
              </a:tr>
              <a:tr h="213370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vancomycine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[1,5 - 6,3]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611188" y="6237288"/>
            <a:ext cx="7345362" cy="430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*Macrolides, </a:t>
            </a:r>
            <a:r>
              <a:rPr lang="fr-FR" sz="1050" dirty="0" err="1">
                <a:latin typeface="+mn-lt"/>
                <a:cs typeface="+mn-cs"/>
              </a:rPr>
              <a:t>Lincosamides</a:t>
            </a:r>
            <a:r>
              <a:rPr lang="fr-FR" sz="1050" dirty="0">
                <a:latin typeface="+mn-lt"/>
                <a:cs typeface="+mn-cs"/>
              </a:rPr>
              <a:t>, </a:t>
            </a:r>
            <a:r>
              <a:rPr lang="fr-FR" sz="1050" dirty="0" err="1">
                <a:latin typeface="+mn-lt"/>
                <a:cs typeface="+mn-cs"/>
              </a:rPr>
              <a:t>Streptogramines</a:t>
            </a:r>
            <a:endParaRPr lang="fr-FR" sz="105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**Anti-SARM : Glycopeptides + </a:t>
            </a:r>
            <a:r>
              <a:rPr lang="fr-FR" sz="1050" dirty="0" err="1">
                <a:latin typeface="+mn-lt"/>
                <a:cs typeface="+mn-cs"/>
              </a:rPr>
              <a:t>linezolide</a:t>
            </a:r>
            <a:r>
              <a:rPr lang="fr-FR" sz="1050" dirty="0">
                <a:latin typeface="+mn-lt"/>
                <a:cs typeface="+mn-cs"/>
              </a:rPr>
              <a:t> + </a:t>
            </a:r>
            <a:r>
              <a:rPr lang="fr-FR" sz="1050" dirty="0" err="1">
                <a:latin typeface="+mn-lt"/>
                <a:cs typeface="+mn-cs"/>
              </a:rPr>
              <a:t>daptomycine</a:t>
            </a:r>
            <a:endParaRPr lang="fr-FR" sz="1050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7239000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en chirurgie (n=40)</a:t>
            </a:r>
            <a:endParaRPr lang="fr-FR" dirty="0"/>
          </a:p>
        </p:txBody>
      </p:sp>
      <p:sp>
        <p:nvSpPr>
          <p:cNvPr id="43011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43012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D59D02-7B16-4BBD-9A83-CBEEEDC45454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291846"/>
              </p:ext>
            </p:extLst>
          </p:nvPr>
        </p:nvGraphicFramePr>
        <p:xfrm>
          <a:off x="579438" y="766763"/>
          <a:ext cx="7056437" cy="56673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1771"/>
                <a:gridCol w="1537333"/>
                <a:gridCol w="1537333"/>
              </a:tblGrid>
              <a:tr h="545947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Molécules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Médiane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[p25-p75]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solidFill>
                      <a:schemeClr val="accent2"/>
                    </a:solidFill>
                  </a:tcPr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CONSOMMATION TOTALE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573,7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[418,0 - 751,8]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β-lactamines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397,7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[277,3 - 475,7]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Penicillines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[176,2 - 371,6]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amoxicilline - </a:t>
                      </a:r>
                      <a:r>
                        <a:rPr lang="fr-FR" sz="1400" dirty="0" err="1">
                          <a:effectLst/>
                          <a:latin typeface="+mn-lt"/>
                        </a:rPr>
                        <a:t>ac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 clavulanique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[120,3 - 265,2]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Penicillines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 A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[26,7 - 58,2]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+mn-lt"/>
                        </a:rPr>
                        <a:t>piperacilline</a:t>
                      </a:r>
                      <a:r>
                        <a:rPr lang="en-GB" sz="1400" dirty="0">
                          <a:effectLst/>
                          <a:latin typeface="+mn-lt"/>
                        </a:rPr>
                        <a:t> - </a:t>
                      </a:r>
                      <a:r>
                        <a:rPr lang="en-GB" sz="1400" dirty="0" err="1">
                          <a:effectLst/>
                          <a:latin typeface="+mn-lt"/>
                        </a:rPr>
                        <a:t>tazobactam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[5,6 - 20,1]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C1G (dont J01DC04)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[14,9 - 99,9]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C2G (sauf J01DC04 et J01DC07)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[1,3 - 8,6]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C3G (dont J01DC07 et J01DE)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[20,4 - 77,4]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C3G Inj. inactives sur </a:t>
                      </a:r>
                      <a:r>
                        <a:rPr lang="fr-FR" sz="14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4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4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[18,4 - 53,5]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C3G Inj. actives sur </a:t>
                      </a:r>
                      <a:r>
                        <a:rPr lang="fr-FR" sz="14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4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4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[0,4 - 8,6]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Penemes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[0,4 - 6,8]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Fluoroquinolones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[39,9 - 75,2]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ofloxacine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[12,2 - 32,9]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ciprofloxacine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[5,6 - 21,8]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levofloxacine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[6,1 - 25,8]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Imidazoles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[13,3 - 49,0]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Aminosides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[18,1 - 51,9]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MLS*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[10,1 - 23,4]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Macrolides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[0,9 - 7,2]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Anti-SARM**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[3,8 - 26,6]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Glycopeptides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[3,6 - 17,5]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vancomycine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[3,4 - 14,9]</a:t>
                      </a:r>
                    </a:p>
                  </a:txBody>
                  <a:tcPr marL="0" marR="0" marT="0" marB="0"/>
                </a:tc>
              </a:tr>
              <a:tr h="21339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Sulfamides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[3,2 - 11,5]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631825" y="6427788"/>
            <a:ext cx="7345363" cy="430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*Macrolides, </a:t>
            </a:r>
            <a:r>
              <a:rPr lang="fr-FR" sz="1050" dirty="0" err="1">
                <a:latin typeface="+mn-lt"/>
                <a:cs typeface="+mn-cs"/>
              </a:rPr>
              <a:t>Lincosamides</a:t>
            </a:r>
            <a:r>
              <a:rPr lang="fr-FR" sz="1050" dirty="0">
                <a:latin typeface="+mn-lt"/>
                <a:cs typeface="+mn-cs"/>
              </a:rPr>
              <a:t>, </a:t>
            </a:r>
            <a:r>
              <a:rPr lang="fr-FR" sz="1050" dirty="0" err="1">
                <a:latin typeface="+mn-lt"/>
                <a:cs typeface="+mn-cs"/>
              </a:rPr>
              <a:t>Streptogramines</a:t>
            </a:r>
            <a:endParaRPr lang="fr-FR" sz="105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**Anti-SARM : Glycopeptides + </a:t>
            </a:r>
            <a:r>
              <a:rPr lang="fr-FR" sz="1050" dirty="0" err="1">
                <a:latin typeface="+mn-lt"/>
                <a:cs typeface="+mn-cs"/>
              </a:rPr>
              <a:t>linezolide</a:t>
            </a:r>
            <a:r>
              <a:rPr lang="fr-FR" sz="1050" dirty="0">
                <a:latin typeface="+mn-lt"/>
                <a:cs typeface="+mn-cs"/>
              </a:rPr>
              <a:t> + </a:t>
            </a:r>
            <a:r>
              <a:rPr lang="fr-FR" sz="1050" dirty="0" err="1">
                <a:latin typeface="+mn-lt"/>
                <a:cs typeface="+mn-cs"/>
              </a:rPr>
              <a:t>daptomycine</a:t>
            </a:r>
            <a:endParaRPr lang="fr-FR" sz="1050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355160" cy="10081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800" dirty="0" smtClean="0"/>
              <a:t>Consommations en chirurgie AMULATOIRE (n=13)</a:t>
            </a:r>
            <a:endParaRPr lang="fr-FR" sz="2800" dirty="0"/>
          </a:p>
        </p:txBody>
      </p:sp>
      <p:sp>
        <p:nvSpPr>
          <p:cNvPr id="43011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43012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D59D02-7B16-4BBD-9A83-CBEEEDC45454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564520"/>
              </p:ext>
            </p:extLst>
          </p:nvPr>
        </p:nvGraphicFramePr>
        <p:xfrm>
          <a:off x="579438" y="908720"/>
          <a:ext cx="7056437" cy="56470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1771"/>
                <a:gridCol w="1537333"/>
                <a:gridCol w="1537333"/>
              </a:tblGrid>
              <a:tr h="526402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Molécules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Médiane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[p25-p75]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solidFill>
                      <a:schemeClr val="accent2"/>
                    </a:solidFill>
                  </a:tcPr>
                </a:tc>
              </a:tr>
              <a:tr h="20829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CONSOMMATION TOTALE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[9,2 - 48,6]</a:t>
                      </a:r>
                    </a:p>
                  </a:txBody>
                  <a:tcPr marL="0" marR="0" marT="0" marB="0"/>
                </a:tc>
              </a:tr>
              <a:tr h="20829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β-lactamines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[7,9 - 21,3]</a:t>
                      </a:r>
                    </a:p>
                  </a:txBody>
                  <a:tcPr marL="0" marR="0" marT="0" marB="0"/>
                </a:tc>
              </a:tr>
              <a:tr h="208292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Penicillines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[6,0 - 21,3]</a:t>
                      </a:r>
                    </a:p>
                  </a:txBody>
                  <a:tcPr marL="0" marR="0" marT="0" marB="0"/>
                </a:tc>
              </a:tr>
              <a:tr h="208292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amoxicilline - </a:t>
                      </a:r>
                      <a:r>
                        <a:rPr lang="fr-FR" sz="1400" dirty="0" err="1">
                          <a:effectLst/>
                          <a:latin typeface="+mn-lt"/>
                        </a:rPr>
                        <a:t>ac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 clavulanique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[1,9 - 21,3]</a:t>
                      </a:r>
                    </a:p>
                  </a:txBody>
                  <a:tcPr marL="0" marR="0" marT="0" marB="0"/>
                </a:tc>
              </a:tr>
              <a:tr h="208292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Penicillines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 A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[0,0 - 6,3]</a:t>
                      </a:r>
                    </a:p>
                  </a:txBody>
                  <a:tcPr marL="0" marR="0" marT="0" marB="0"/>
                </a:tc>
              </a:tr>
              <a:tr h="208292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  <a:latin typeface="+mn-lt"/>
                        </a:rPr>
                        <a:t>piperacilline</a:t>
                      </a:r>
                      <a:r>
                        <a:rPr lang="en-GB" sz="1400" dirty="0">
                          <a:effectLst/>
                          <a:latin typeface="+mn-lt"/>
                        </a:rPr>
                        <a:t> - </a:t>
                      </a:r>
                      <a:r>
                        <a:rPr lang="en-GB" sz="1400" dirty="0" err="1">
                          <a:effectLst/>
                          <a:latin typeface="+mn-lt"/>
                        </a:rPr>
                        <a:t>tazobactam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[0,0 - 0,0]</a:t>
                      </a:r>
                    </a:p>
                  </a:txBody>
                  <a:tcPr marL="0" marR="0" marT="0" marB="0"/>
                </a:tc>
              </a:tr>
              <a:tr h="208292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C1G (dont J01DC04)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[0,0 - 0,5]</a:t>
                      </a:r>
                    </a:p>
                  </a:txBody>
                  <a:tcPr marL="0" marR="0" marT="0" marB="0"/>
                </a:tc>
              </a:tr>
              <a:tr h="208292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C2G (sauf J01DC04 et J01DC07)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[0,0 - 0,0]</a:t>
                      </a:r>
                    </a:p>
                  </a:txBody>
                  <a:tcPr marL="0" marR="0" marT="0" marB="0"/>
                </a:tc>
              </a:tr>
              <a:tr h="208292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C3G (dont J01DC07 et J01DE)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[0,0 - 0,8]</a:t>
                      </a:r>
                    </a:p>
                  </a:txBody>
                  <a:tcPr marL="0" marR="0" marT="0" marB="0"/>
                </a:tc>
              </a:tr>
              <a:tr h="208292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C3G Inj. inactives sur </a:t>
                      </a:r>
                      <a:r>
                        <a:rPr lang="fr-FR" sz="14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4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4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[0,0 - 0,2]</a:t>
                      </a:r>
                    </a:p>
                  </a:txBody>
                  <a:tcPr marL="0" marR="0" marT="0" marB="0"/>
                </a:tc>
              </a:tr>
              <a:tr h="208292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C3G Inj. actives sur </a:t>
                      </a:r>
                      <a:r>
                        <a:rPr lang="fr-FR" sz="14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4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4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[0,0 - 0,0]</a:t>
                      </a:r>
                    </a:p>
                  </a:txBody>
                  <a:tcPr marL="0" marR="0" marT="0" marB="0"/>
                </a:tc>
              </a:tr>
              <a:tr h="208292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Penemes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[0,0 - 0,0]</a:t>
                      </a:r>
                    </a:p>
                  </a:txBody>
                  <a:tcPr marL="0" marR="0" marT="0" marB="0"/>
                </a:tc>
              </a:tr>
              <a:tr h="20829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Fluoroquinolones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[1,0 - 6,6]</a:t>
                      </a:r>
                    </a:p>
                  </a:txBody>
                  <a:tcPr marL="0" marR="0" marT="0" marB="0"/>
                </a:tc>
              </a:tr>
              <a:tr h="208292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ofloxacine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[0,0 - 4,8]</a:t>
                      </a:r>
                    </a:p>
                  </a:txBody>
                  <a:tcPr marL="0" marR="0" marT="0" marB="0"/>
                </a:tc>
              </a:tr>
              <a:tr h="208292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ciprofloxacine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[0,0 - 0,4]</a:t>
                      </a:r>
                    </a:p>
                  </a:txBody>
                  <a:tcPr marL="0" marR="0" marT="0" marB="0"/>
                </a:tc>
              </a:tr>
              <a:tr h="208292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levofloxacine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[0,0 - 0,9]</a:t>
                      </a:r>
                    </a:p>
                  </a:txBody>
                  <a:tcPr marL="0" marR="0" marT="0" marB="0"/>
                </a:tc>
              </a:tr>
              <a:tr h="20829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Imidazoles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[0,0 - 0,0]</a:t>
                      </a:r>
                    </a:p>
                  </a:txBody>
                  <a:tcPr marL="0" marR="0" marT="0" marB="0"/>
                </a:tc>
              </a:tr>
              <a:tr h="20829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Aminosides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[0,0 - 0,3]</a:t>
                      </a:r>
                    </a:p>
                  </a:txBody>
                  <a:tcPr marL="0" marR="0" marT="0" marB="0"/>
                </a:tc>
              </a:tr>
              <a:tr h="20829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MLS*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[0,0 - 1,2]</a:t>
                      </a:r>
                    </a:p>
                  </a:txBody>
                  <a:tcPr marL="0" marR="0" marT="0" marB="0"/>
                </a:tc>
              </a:tr>
              <a:tr h="20829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Macrolides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[0,0 - 0,0]</a:t>
                      </a:r>
                    </a:p>
                  </a:txBody>
                  <a:tcPr marL="0" marR="0" marT="0" marB="0"/>
                </a:tc>
              </a:tr>
              <a:tr h="20829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Anti-SARM**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[0,0 - 0,1]</a:t>
                      </a:r>
                    </a:p>
                  </a:txBody>
                  <a:tcPr marL="0" marR="0" marT="0" marB="0"/>
                </a:tc>
              </a:tr>
              <a:tr h="208292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Glycopeptides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[0,0 - 0,1]</a:t>
                      </a:r>
                    </a:p>
                  </a:txBody>
                  <a:tcPr marL="0" marR="0" marT="0" marB="0"/>
                </a:tc>
              </a:tr>
              <a:tr h="208292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vancomycine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[0,0 - 0,1]</a:t>
                      </a:r>
                    </a:p>
                  </a:txBody>
                  <a:tcPr marL="0" marR="0" marT="0" marB="0"/>
                </a:tc>
              </a:tr>
              <a:tr h="20829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Sulfamides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[0,0 - 0,0]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4360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u contenu 2"/>
          <p:cNvSpPr>
            <a:spLocks noGrp="1"/>
          </p:cNvSpPr>
          <p:nvPr>
            <p:ph idx="1"/>
          </p:nvPr>
        </p:nvSpPr>
        <p:spPr>
          <a:xfrm>
            <a:off x="457200" y="765175"/>
            <a:ext cx="7859713" cy="5691188"/>
          </a:xfrm>
        </p:spPr>
        <p:txBody>
          <a:bodyPr/>
          <a:lstStyle/>
          <a:p>
            <a:pPr eaLnBrk="1" hangingPunct="1"/>
            <a:r>
              <a:rPr lang="fr-FR" altLang="fr-FR" smtClean="0"/>
              <a:t>Médecine, chirurgie</a:t>
            </a:r>
          </a:p>
          <a:p>
            <a:pPr eaLnBrk="1" hangingPunct="1"/>
            <a:endParaRPr lang="fr-FR" altLang="fr-FR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céphalosporines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4035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44036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60A08D-932C-4761-9D0F-8C95ABD73F14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44039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28486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u contenu 2"/>
          <p:cNvSpPr>
            <a:spLocks noGrp="1"/>
          </p:cNvSpPr>
          <p:nvPr>
            <p:ph idx="1"/>
          </p:nvPr>
        </p:nvSpPr>
        <p:spPr>
          <a:xfrm>
            <a:off x="457200" y="765175"/>
            <a:ext cx="7859713" cy="5691188"/>
          </a:xfrm>
        </p:spPr>
        <p:txBody>
          <a:bodyPr/>
          <a:lstStyle/>
          <a:p>
            <a:pPr eaLnBrk="1" hangingPunct="1"/>
            <a:r>
              <a:rPr lang="fr-FR" altLang="fr-FR" dirty="0" smtClean="0"/>
              <a:t>Chirurgie ambulatoire</a:t>
            </a:r>
          </a:p>
          <a:p>
            <a:pPr eaLnBrk="1" hangingPunct="1"/>
            <a:endParaRPr lang="fr-FR" altLang="fr-FR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57606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céphalosporines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4035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44036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60A08D-932C-4761-9D0F-8C95ABD73F14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340768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752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B-lactamines </a:t>
            </a:r>
            <a:br>
              <a:rPr lang="fr-FR" dirty="0" smtClean="0"/>
            </a:br>
            <a:r>
              <a:rPr lang="fr-FR" dirty="0" smtClean="0"/>
              <a:t>ne couvrant pas </a:t>
            </a:r>
            <a:r>
              <a:rPr lang="fr-FR" i="1" dirty="0" smtClean="0"/>
              <a:t>P. </a:t>
            </a:r>
            <a:r>
              <a:rPr lang="fr-FR" i="1" dirty="0" err="1" smtClean="0"/>
              <a:t>aeruginosa</a:t>
            </a:r>
            <a:endParaRPr lang="fr-FR" i="1" dirty="0"/>
          </a:p>
        </p:txBody>
      </p:sp>
      <p:sp>
        <p:nvSpPr>
          <p:cNvPr id="45059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975"/>
            <a:ext cx="7859713" cy="5259388"/>
          </a:xfrm>
        </p:spPr>
        <p:txBody>
          <a:bodyPr/>
          <a:lstStyle/>
          <a:p>
            <a:pPr eaLnBrk="1" hangingPunct="1"/>
            <a:r>
              <a:rPr lang="fr-FR" altLang="fr-FR" smtClean="0"/>
              <a:t>Médecine, chirurgie</a:t>
            </a:r>
          </a:p>
          <a:p>
            <a:pPr eaLnBrk="1" hangingPunct="1"/>
            <a:endParaRPr lang="fr-FR" altLang="fr-FR" smtClean="0"/>
          </a:p>
        </p:txBody>
      </p:sp>
      <p:sp>
        <p:nvSpPr>
          <p:cNvPr id="4506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AFB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/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endParaRPr lang="fr-FR" altLang="fr-FR" sz="1800">
              <a:latin typeface="Arial" charset="0"/>
            </a:endParaRPr>
          </a:p>
        </p:txBody>
      </p:sp>
      <p:sp>
        <p:nvSpPr>
          <p:cNvPr id="45061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4506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71DC5C-2752-4973-92DB-C94BCA09B6D5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45065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358" y="1560513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B-lactamines couvrant </a:t>
            </a:r>
            <a:r>
              <a:rPr lang="fr-FR" i="1" dirty="0" smtClean="0"/>
              <a:t>P. </a:t>
            </a:r>
            <a:r>
              <a:rPr lang="fr-FR" i="1" dirty="0" err="1" smtClean="0"/>
              <a:t>aeruginosa</a:t>
            </a:r>
            <a:endParaRPr lang="fr-FR" i="1" dirty="0"/>
          </a:p>
        </p:txBody>
      </p:sp>
      <p:sp>
        <p:nvSpPr>
          <p:cNvPr id="4608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513"/>
            <a:ext cx="7859713" cy="5403850"/>
          </a:xfrm>
        </p:spPr>
        <p:txBody>
          <a:bodyPr/>
          <a:lstStyle/>
          <a:p>
            <a:pPr eaLnBrk="1" hangingPunct="1"/>
            <a:r>
              <a:rPr lang="fr-FR" altLang="fr-FR" smtClean="0"/>
              <a:t>Médecine, chirurgie</a:t>
            </a:r>
          </a:p>
          <a:p>
            <a:pPr eaLnBrk="1" hangingPunct="1"/>
            <a:endParaRPr lang="fr-FR" altLang="fr-FR" smtClean="0"/>
          </a:p>
        </p:txBody>
      </p:sp>
      <p:sp>
        <p:nvSpPr>
          <p:cNvPr id="46084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4608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5DA7D8-249F-428D-8FC4-46CA80B158A9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56792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355160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en réanimation (n=17)</a:t>
            </a:r>
            <a:endParaRPr lang="fr-FR" dirty="0"/>
          </a:p>
        </p:txBody>
      </p:sp>
      <p:sp>
        <p:nvSpPr>
          <p:cNvPr id="47107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47108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0859B0-F391-414B-8F48-188399F9CEE1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899414"/>
              </p:ext>
            </p:extLst>
          </p:nvPr>
        </p:nvGraphicFramePr>
        <p:xfrm>
          <a:off x="900113" y="836613"/>
          <a:ext cx="6911975" cy="57661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00255"/>
                <a:gridCol w="1505860"/>
                <a:gridCol w="1505860"/>
              </a:tblGrid>
              <a:tr h="432147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Molécules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Médiane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[p25-p75]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>
                    <a:solidFill>
                      <a:schemeClr val="accent2"/>
                    </a:solidFill>
                  </a:tcPr>
                </a:tc>
              </a:tr>
              <a:tr h="19324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CONSOMMATION TOTALE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1895,6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[1742 - 2338]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β-lactamines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1162,8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[950,4 - 1249]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  <a:latin typeface="+mn-lt"/>
                        </a:rPr>
                        <a:t>Penicillines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704,5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[575,7 - 761,6]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amoxicilline - </a:t>
                      </a:r>
                      <a:r>
                        <a:rPr lang="fr-FR" sz="1200" dirty="0" err="1">
                          <a:effectLst/>
                          <a:latin typeface="+mn-lt"/>
                        </a:rPr>
                        <a:t>ac</a:t>
                      </a:r>
                      <a:r>
                        <a:rPr lang="fr-FR" sz="1200" dirty="0">
                          <a:effectLst/>
                          <a:latin typeface="+mn-lt"/>
                        </a:rPr>
                        <a:t> clavulanique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[150,9 - 333,1]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  <a:latin typeface="+mn-lt"/>
                        </a:rPr>
                        <a:t>Penicillines</a:t>
                      </a:r>
                      <a:r>
                        <a:rPr lang="fr-FR" sz="1200" dirty="0">
                          <a:effectLst/>
                          <a:latin typeface="+mn-lt"/>
                        </a:rPr>
                        <a:t> A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[111,9 - 231,6]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  <a:latin typeface="+mn-lt"/>
                        </a:rPr>
                        <a:t>piperacilline</a:t>
                      </a:r>
                      <a:r>
                        <a:rPr lang="en-GB" sz="1200" dirty="0">
                          <a:effectLst/>
                          <a:latin typeface="+mn-lt"/>
                        </a:rPr>
                        <a:t> - </a:t>
                      </a:r>
                      <a:r>
                        <a:rPr lang="en-GB" sz="1200" dirty="0" err="1">
                          <a:effectLst/>
                          <a:latin typeface="+mn-lt"/>
                        </a:rPr>
                        <a:t>tazobactam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[102,7 - 171,0]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C3G (dont J01DC07 et J01DE)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[296,3 - 422,2]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C3G Inj. inactives sur </a:t>
                      </a:r>
                      <a:r>
                        <a:rPr lang="fr-FR" sz="12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2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2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[234,0 - 318,3]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C3G Inj. actives sur </a:t>
                      </a:r>
                      <a:r>
                        <a:rPr lang="fr-FR" sz="12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2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2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[51,6 - 123,0]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  <a:latin typeface="+mn-lt"/>
                        </a:rPr>
                        <a:t>Penemes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[68,4 - 133,3]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  <a:latin typeface="+mn-lt"/>
                        </a:rPr>
                        <a:t>Imipenem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[55,7 - 100,1]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Fluoroquinolones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177,6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[136,5 - 210,5]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effectLst/>
                          <a:latin typeface="+mn-lt"/>
                        </a:rPr>
                        <a:t>ofloxacine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[6,1 - 22,9]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n-lt"/>
                        </a:rPr>
                        <a:t>Ciprofloxacine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[44,3 - 93,2]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effectLst/>
                          <a:latin typeface="+mn-lt"/>
                        </a:rPr>
                        <a:t>lévofloxacine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[54,4 - 99,3]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Aminosides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[118,9 - 217,8]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MLS*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[60,8 - 115,3]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+mn-lt"/>
                        </a:rPr>
                        <a:t>     Macrolides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[51,0 - 111,4]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Anti-SARM**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[87,1 - 182,9]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Glycopeptides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[31,8 - 100,5]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vancomycine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[31,5 - 92,8]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  <a:latin typeface="+mn-lt"/>
                        </a:rPr>
                        <a:t>Daptomycine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[0,0 - 14,2]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  <a:latin typeface="+mn-lt"/>
                        </a:rPr>
                        <a:t>Linezolide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[21,3 - 68,3]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Imidazoles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[69,8 - 120,3]</a:t>
                      </a:r>
                    </a:p>
                  </a:txBody>
                  <a:tcPr marL="0" marR="0" marT="0" marB="0"/>
                </a:tc>
              </a:tr>
              <a:tr h="19324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+mn-lt"/>
                        </a:rPr>
                        <a:t>Sulfamides</a:t>
                      </a:r>
                      <a:endParaRPr lang="fr-FR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[23,8 - 57,3]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B-lactamines </a:t>
            </a:r>
            <a:br>
              <a:rPr lang="fr-FR" dirty="0" smtClean="0"/>
            </a:br>
            <a:r>
              <a:rPr lang="fr-FR" dirty="0" smtClean="0"/>
              <a:t>ne couvrant pas </a:t>
            </a:r>
            <a:r>
              <a:rPr lang="fr-FR" i="1" dirty="0" smtClean="0"/>
              <a:t>P. </a:t>
            </a:r>
            <a:r>
              <a:rPr lang="fr-FR" i="1" dirty="0" err="1" smtClean="0"/>
              <a:t>aeruginosa</a:t>
            </a:r>
            <a:endParaRPr lang="fr-FR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975"/>
            <a:ext cx="7859713" cy="52593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fr-FR" dirty="0" smtClean="0"/>
              <a:t>En réanimation</a:t>
            </a:r>
            <a:endParaRPr lang="fr-FR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dirty="0"/>
          </a:p>
        </p:txBody>
      </p:sp>
      <p:sp>
        <p:nvSpPr>
          <p:cNvPr id="48132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48133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5FAD16-CF9A-4868-92D4-771368A9DBDC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48135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67565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B-lactamines couvrant </a:t>
            </a:r>
            <a:r>
              <a:rPr lang="fr-FR" i="1" dirty="0" smtClean="0"/>
              <a:t>P. </a:t>
            </a:r>
            <a:r>
              <a:rPr lang="fr-FR" i="1" dirty="0" err="1" smtClean="0"/>
              <a:t>aeruginosa</a:t>
            </a:r>
            <a:endParaRPr lang="fr-FR" i="1" dirty="0"/>
          </a:p>
        </p:txBody>
      </p:sp>
      <p:sp>
        <p:nvSpPr>
          <p:cNvPr id="49155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975"/>
            <a:ext cx="7859713" cy="5259388"/>
          </a:xfrm>
        </p:spPr>
        <p:txBody>
          <a:bodyPr/>
          <a:lstStyle/>
          <a:p>
            <a:pPr eaLnBrk="1" hangingPunct="1"/>
            <a:r>
              <a:rPr lang="fr-FR" altLang="fr-FR" smtClean="0"/>
              <a:t>En réanimation</a:t>
            </a:r>
          </a:p>
          <a:p>
            <a:pPr eaLnBrk="1" hangingPunct="1"/>
            <a:endParaRPr lang="fr-FR" altLang="fr-FR" smtClean="0"/>
          </a:p>
        </p:txBody>
      </p:sp>
      <p:sp>
        <p:nvSpPr>
          <p:cNvPr id="49156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4915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71BAB7-D9D8-4A6A-9A2E-46FE192BDF84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28800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Es participants (3)</a:t>
            </a:r>
            <a:endParaRPr lang="fr-FR" dirty="0"/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7859713" cy="5331619"/>
          </a:xfrm>
        </p:spPr>
        <p:txBody>
          <a:bodyPr/>
          <a:lstStyle/>
          <a:p>
            <a:pPr eaLnBrk="1" hangingPunct="1"/>
            <a:r>
              <a:rPr lang="fr-FR" altLang="fr-FR" dirty="0" smtClean="0"/>
              <a:t>Selon le statut: 44,9% public, 19,5% </a:t>
            </a:r>
            <a:r>
              <a:rPr lang="fr-FR" altLang="fr-FR" dirty="0" err="1" smtClean="0"/>
              <a:t>Espic</a:t>
            </a:r>
            <a:r>
              <a:rPr lang="fr-FR" altLang="fr-FR" dirty="0" smtClean="0"/>
              <a:t>, 35,6% privé</a:t>
            </a:r>
          </a:p>
          <a:p>
            <a:pPr eaLnBrk="1" hangingPunct="1"/>
            <a:r>
              <a:rPr lang="fr-FR" altLang="fr-FR" dirty="0" smtClean="0"/>
              <a:t>Participation par catégorie d’ES</a:t>
            </a:r>
          </a:p>
          <a:p>
            <a:pPr eaLnBrk="1" hangingPunct="1"/>
            <a:endParaRPr lang="fr-FR" altLang="fr-FR" dirty="0" smtClean="0"/>
          </a:p>
          <a:p>
            <a:pPr eaLnBrk="1" hangingPunct="1"/>
            <a:endParaRPr lang="fr-FR" altLang="fr-FR" dirty="0" smtClean="0"/>
          </a:p>
        </p:txBody>
      </p:sp>
      <p:sp>
        <p:nvSpPr>
          <p:cNvPr id="13317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13318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0A887C-D503-4904-9C88-DEAA21F38DB2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13319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2" r="2452" b="3670"/>
          <a:stretch/>
        </p:blipFill>
        <p:spPr bwMode="auto">
          <a:xfrm>
            <a:off x="1703241" y="2060848"/>
            <a:ext cx="5245023" cy="4377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44624"/>
            <a:ext cx="7444680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de fluoroquinolones</a:t>
            </a:r>
            <a:endParaRPr lang="fr-FR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050"/>
            <a:ext cx="7859713" cy="554831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fr-FR" dirty="0" smtClean="0"/>
              <a:t>En réanimation</a:t>
            </a:r>
            <a:endParaRPr lang="fr-FR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dirty="0"/>
          </a:p>
        </p:txBody>
      </p:sp>
      <p:sp>
        <p:nvSpPr>
          <p:cNvPr id="50180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50181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E5E236-EE16-4B76-B97E-79674C8BD2D9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5018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25106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7560840" cy="8767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400" dirty="0" smtClean="0"/>
              <a:t>Consommations en gynéco-obstétrique (n=24)</a:t>
            </a:r>
            <a:endParaRPr lang="fr-FR" sz="2400" dirty="0"/>
          </a:p>
        </p:txBody>
      </p:sp>
      <p:sp>
        <p:nvSpPr>
          <p:cNvPr id="51203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5120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16FC85-045E-4A9F-9C0A-84755045A44E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424415"/>
              </p:ext>
            </p:extLst>
          </p:nvPr>
        </p:nvGraphicFramePr>
        <p:xfrm>
          <a:off x="683568" y="1190630"/>
          <a:ext cx="6870700" cy="47281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6966"/>
                <a:gridCol w="1496867"/>
                <a:gridCol w="1496867"/>
              </a:tblGrid>
              <a:tr h="582186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Molécules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Médiane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[p25-p75]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>
                    <a:solidFill>
                      <a:schemeClr val="accent2"/>
                    </a:solidFill>
                  </a:tcPr>
                </a:tc>
              </a:tr>
              <a:tr h="24388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CONSOMMATION TOTALE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383,3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[283,6 - 440,8]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β-lactamines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[227,0 - 408,4]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Penicillines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288,9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[197,7 - 394,2]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 marL="637540"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amoxicilline - </a:t>
                      </a:r>
                      <a:r>
                        <a:rPr lang="fr-FR" sz="1600" dirty="0" err="1">
                          <a:effectLst/>
                          <a:latin typeface="+mn-lt"/>
                        </a:rPr>
                        <a:t>ac</a:t>
                      </a:r>
                      <a:r>
                        <a:rPr lang="fr-FR" sz="1600" dirty="0">
                          <a:effectLst/>
                          <a:latin typeface="+mn-lt"/>
                        </a:rPr>
                        <a:t> clavulanique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[45,9 - 123,3]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 marL="637540"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  <a:latin typeface="+mn-lt"/>
                        </a:rPr>
                        <a:t>Penicillines</a:t>
                      </a:r>
                      <a:r>
                        <a:rPr lang="fr-FR" sz="1600" dirty="0">
                          <a:effectLst/>
                          <a:latin typeface="+mn-lt"/>
                        </a:rPr>
                        <a:t> A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[143,0 - 245,9]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C3G (dont J01DC07 et J01DE)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[16,4 - 32,7]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C3G Orales (dont J01DC07)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[5,5 - 21,5]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C3G Inj. inactives sur </a:t>
                      </a:r>
                      <a:r>
                        <a:rPr lang="fr-FR" sz="16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6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6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[4,1 - 12,9]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C3G Inj. actives sur </a:t>
                      </a:r>
                      <a:r>
                        <a:rPr lang="fr-FR" sz="16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6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6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[0,0 - 0,0]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MLS*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[6,1 - 17,6]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Macrolides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[1,8 - 10,7]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Fluoroquinolones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[1,2 - 8,2]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ofloxacine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[1,0 - 6,5]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Imidazoles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[2,6 - 13,2]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Aminosides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[1,0 - 3,8]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Sulfamides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[0,0 - 2,5]</a:t>
                      </a:r>
                    </a:p>
                  </a:txBody>
                  <a:tcPr marL="0" marR="0" marT="0" marB="0"/>
                </a:tc>
              </a:tr>
              <a:tr h="243883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Anti-SARM**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6" marR="44446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[0,0 - 0,1]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611188" y="5888264"/>
            <a:ext cx="7345362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*Macrolides, </a:t>
            </a:r>
            <a:r>
              <a:rPr lang="fr-FR" sz="1050" dirty="0" err="1">
                <a:latin typeface="+mn-lt"/>
                <a:cs typeface="+mn-cs"/>
              </a:rPr>
              <a:t>Lincosamides</a:t>
            </a:r>
            <a:r>
              <a:rPr lang="fr-FR" sz="1050" dirty="0">
                <a:latin typeface="+mn-lt"/>
                <a:cs typeface="+mn-cs"/>
              </a:rPr>
              <a:t>, </a:t>
            </a:r>
            <a:r>
              <a:rPr lang="fr-FR" sz="1050" dirty="0" err="1">
                <a:latin typeface="+mn-lt"/>
                <a:cs typeface="+mn-cs"/>
              </a:rPr>
              <a:t>Streptogramines</a:t>
            </a:r>
            <a:endParaRPr lang="fr-FR" sz="105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**Anti-SARM : Glycopeptides + </a:t>
            </a:r>
            <a:r>
              <a:rPr lang="fr-FR" sz="1050" dirty="0" err="1">
                <a:latin typeface="+mn-lt"/>
                <a:cs typeface="+mn-cs"/>
              </a:rPr>
              <a:t>linezolide</a:t>
            </a:r>
            <a:r>
              <a:rPr lang="fr-FR" sz="1050" dirty="0">
                <a:latin typeface="+mn-lt"/>
                <a:cs typeface="+mn-cs"/>
              </a:rPr>
              <a:t> + </a:t>
            </a:r>
            <a:r>
              <a:rPr lang="fr-FR" sz="1050" dirty="0" err="1">
                <a:latin typeface="+mn-lt"/>
                <a:cs typeface="+mn-cs"/>
              </a:rPr>
              <a:t>daptomycine</a:t>
            </a:r>
            <a:endParaRPr lang="fr-FR" sz="1050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7239000" cy="8767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800" dirty="0" smtClean="0"/>
              <a:t>Consommations</a:t>
            </a:r>
            <a:r>
              <a:rPr lang="fr-FR" dirty="0" smtClean="0"/>
              <a:t> en </a:t>
            </a:r>
            <a:r>
              <a:rPr lang="fr-FR" dirty="0" err="1" smtClean="0"/>
              <a:t>ssr</a:t>
            </a:r>
            <a:r>
              <a:rPr lang="fr-FR" dirty="0" smtClean="0"/>
              <a:t> (n=67)</a:t>
            </a:r>
            <a:endParaRPr lang="fr-FR" dirty="0"/>
          </a:p>
        </p:txBody>
      </p:sp>
      <p:sp>
        <p:nvSpPr>
          <p:cNvPr id="52227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52228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3CAD2E-8863-419D-BBEC-428F0C177ECE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457617"/>
              </p:ext>
            </p:extLst>
          </p:nvPr>
        </p:nvGraphicFramePr>
        <p:xfrm>
          <a:off x="606252" y="793963"/>
          <a:ext cx="7056437" cy="54124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1771"/>
                <a:gridCol w="1537333"/>
                <a:gridCol w="1537333"/>
              </a:tblGrid>
              <a:tr h="504602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Molécules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Médiane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[p25-p75]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>
                    <a:solidFill>
                      <a:schemeClr val="accent2"/>
                    </a:solidFill>
                  </a:tcPr>
                </a:tc>
              </a:tr>
              <a:tr h="21338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CONSOMMATION TOTALE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[153,1 - 245,8]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β-lactamines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[89,2 - 159,2]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Penicillines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[69,4 - 132,7]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amoxicilline - </a:t>
                      </a:r>
                      <a:r>
                        <a:rPr lang="fr-FR" sz="1400" dirty="0" err="1">
                          <a:effectLst/>
                          <a:latin typeface="+mn-lt"/>
                        </a:rPr>
                        <a:t>ac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 clavulanique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[40,5 - 98,6]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+mn-lt"/>
                        </a:rPr>
                        <a:t>Penicillines</a:t>
                      </a:r>
                      <a:r>
                        <a:rPr lang="fr-FR" sz="1400" dirty="0">
                          <a:effectLst/>
                          <a:latin typeface="+mn-lt"/>
                        </a:rPr>
                        <a:t> A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[13,0 - 36,1]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C3G (dont J01DC07 et J01DE)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[7,8 - 20,6]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C3G Orales (dont J01DC07)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[1,3 - 7,7]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C3G Inj. inactives sur </a:t>
                      </a:r>
                      <a:r>
                        <a:rPr lang="fr-FR" sz="14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4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4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[4,6 - 14,4]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C3G Inj. actives sur </a:t>
                      </a:r>
                      <a:r>
                        <a:rPr lang="fr-FR" sz="14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4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4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[0,0 - 1,2]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Penemes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[0,0 - 1,7]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Fluoroquinolones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[19,1 - 40,1]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ofloxacine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[4,4 - 13,8]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ciprofloxacine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[3,6 - 9,2]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levofloxacine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[4,0 - 14,4]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norfloxacine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[0,2 - 4,0]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MLS*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[7,3 - 14,9]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Macrolides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[0,8 - 3,7]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Streptogramines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[1,5 - 7,3]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Sulfamides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[2,4 - 8,8]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Imidazoles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[2,0 - 7,9]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Aminosides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[0,1 - 1,9]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+mn-lt"/>
                        </a:rPr>
                        <a:t>Anti-SARM**</a:t>
                      </a:r>
                      <a:endParaRPr lang="fr-FR" sz="14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[0,4 - 3,9]</a:t>
                      </a:r>
                    </a:p>
                  </a:txBody>
                  <a:tcPr marL="0" marR="0" marT="0" marB="0"/>
                </a:tc>
              </a:tr>
              <a:tr h="21338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</a:rPr>
                        <a:t>Glycopeptides</a:t>
                      </a:r>
                      <a:endParaRPr lang="fr-FR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8" marR="44448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[0,0 - 2,7]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611188" y="6238875"/>
            <a:ext cx="7345362" cy="430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*Macrolides, </a:t>
            </a:r>
            <a:r>
              <a:rPr lang="fr-FR" sz="1050" dirty="0" err="1">
                <a:latin typeface="+mn-lt"/>
                <a:cs typeface="+mn-cs"/>
              </a:rPr>
              <a:t>Lincosamides</a:t>
            </a:r>
            <a:r>
              <a:rPr lang="fr-FR" sz="1050" dirty="0">
                <a:latin typeface="+mn-lt"/>
                <a:cs typeface="+mn-cs"/>
              </a:rPr>
              <a:t>, </a:t>
            </a:r>
            <a:r>
              <a:rPr lang="fr-FR" sz="1050" dirty="0" err="1">
                <a:latin typeface="+mn-lt"/>
                <a:cs typeface="+mn-cs"/>
              </a:rPr>
              <a:t>Streptogramines</a:t>
            </a:r>
            <a:endParaRPr lang="fr-FR" sz="105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**Anti-SARM : Glycopeptides + </a:t>
            </a:r>
            <a:r>
              <a:rPr lang="fr-FR" sz="1050" dirty="0" err="1">
                <a:latin typeface="+mn-lt"/>
                <a:cs typeface="+mn-cs"/>
              </a:rPr>
              <a:t>linezolide</a:t>
            </a:r>
            <a:r>
              <a:rPr lang="fr-FR" sz="1050" dirty="0">
                <a:latin typeface="+mn-lt"/>
                <a:cs typeface="+mn-cs"/>
              </a:rPr>
              <a:t> + </a:t>
            </a:r>
            <a:r>
              <a:rPr lang="fr-FR" sz="1050" dirty="0" err="1">
                <a:latin typeface="+mn-lt"/>
                <a:cs typeface="+mn-cs"/>
              </a:rPr>
              <a:t>daptomycine</a:t>
            </a:r>
            <a:endParaRPr lang="fr-FR" sz="1050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239000" cy="8767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800" dirty="0" smtClean="0"/>
              <a:t>Consommations en </a:t>
            </a:r>
            <a:r>
              <a:rPr lang="fr-FR" sz="2800" dirty="0" err="1" smtClean="0"/>
              <a:t>sLD</a:t>
            </a:r>
            <a:r>
              <a:rPr lang="fr-FR" sz="2800" dirty="0" smtClean="0"/>
              <a:t> (n=29)</a:t>
            </a:r>
            <a:endParaRPr lang="fr-FR" sz="2800" dirty="0"/>
          </a:p>
        </p:txBody>
      </p:sp>
      <p:sp>
        <p:nvSpPr>
          <p:cNvPr id="53251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53252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0FBDD0-D21E-4BC6-8465-0C1302EAD3DA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095836"/>
              </p:ext>
            </p:extLst>
          </p:nvPr>
        </p:nvGraphicFramePr>
        <p:xfrm>
          <a:off x="611188" y="836712"/>
          <a:ext cx="7129462" cy="5381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22978"/>
                <a:gridCol w="1553242"/>
                <a:gridCol w="1553242"/>
              </a:tblGrid>
              <a:tr h="504155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Molécules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Médiane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[p25-p75]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>
                    <a:solidFill>
                      <a:schemeClr val="accent2"/>
                    </a:solidFill>
                  </a:tcPr>
                </a:tc>
              </a:tr>
              <a:tr h="24386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CONSOMMATION TOTALE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[50,6 - 101,2]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β-lactamines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[39,2 - 78,0]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Penicillines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[35,9 - 64,4]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amoxicilline - ac clavulanique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[17,8 - 54,8]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  <a:latin typeface="+mn-lt"/>
                        </a:rPr>
                        <a:t>Penicillines</a:t>
                      </a:r>
                      <a:r>
                        <a:rPr lang="fr-FR" sz="1600" dirty="0">
                          <a:effectLst/>
                          <a:latin typeface="+mn-lt"/>
                        </a:rPr>
                        <a:t> A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[3,1 - 16,0]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C3G (dont J01DC07 et J01DE)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[4,0 - 9,9]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C3G Orales (dont J01DC07)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[0,1 - 2,6]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C3G Inj. inactives sur </a:t>
                      </a:r>
                      <a:r>
                        <a:rPr lang="fr-FR" sz="16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6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6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[2,4 - 8,1]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Fluoroquinolones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[2,2 - 8,7]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ofloxacine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[0,4 - 3,2]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ciprofloxacine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[0,0 - 2,4]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levofloxacine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[0,0 - 1,0]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norfloxacine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[0,0 - 1,4]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MLS*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[1,8 - 7,0]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Macrolides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[0,3 - 2,9]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Streptogramines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[0,8 - 4,4]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Sulfamides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[0,4 - 2,9]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Imidazoles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[0,6 - 2,8]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Aminosides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[0,0 - 0,3]</a:t>
                      </a:r>
                    </a:p>
                  </a:txBody>
                  <a:tcPr marL="0" marR="0" marT="0" marB="0"/>
                </a:tc>
              </a:tr>
              <a:tr h="243865">
                <a:tc>
                  <a:txBody>
                    <a:bodyPr/>
                    <a:lstStyle/>
                    <a:p>
                      <a:pPr marL="1588" indent="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  <a:latin typeface="+mn-lt"/>
                        </a:rPr>
                        <a:t>Anti-SARM</a:t>
                      </a:r>
                      <a:r>
                        <a:rPr lang="fr-FR" sz="1600" dirty="0">
                          <a:effectLst/>
                          <a:latin typeface="+mn-lt"/>
                        </a:rPr>
                        <a:t>**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54" marR="44454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[0,0 - 0,2]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539552" y="6237312"/>
            <a:ext cx="7345362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*Macrolides, </a:t>
            </a:r>
            <a:r>
              <a:rPr lang="fr-FR" sz="1050" dirty="0" err="1">
                <a:latin typeface="+mn-lt"/>
                <a:cs typeface="+mn-cs"/>
              </a:rPr>
              <a:t>Lincosamides</a:t>
            </a:r>
            <a:r>
              <a:rPr lang="fr-FR" sz="1050" dirty="0">
                <a:latin typeface="+mn-lt"/>
                <a:cs typeface="+mn-cs"/>
              </a:rPr>
              <a:t>, </a:t>
            </a:r>
            <a:r>
              <a:rPr lang="fr-FR" sz="1050" dirty="0" err="1">
                <a:latin typeface="+mn-lt"/>
                <a:cs typeface="+mn-cs"/>
              </a:rPr>
              <a:t>Streptogramines</a:t>
            </a:r>
            <a:endParaRPr lang="fr-FR" sz="105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**Anti-SARM : Glycopeptides + </a:t>
            </a:r>
            <a:r>
              <a:rPr lang="fr-FR" sz="1050" dirty="0" err="1">
                <a:latin typeface="+mn-lt"/>
                <a:cs typeface="+mn-cs"/>
              </a:rPr>
              <a:t>linezolide</a:t>
            </a:r>
            <a:r>
              <a:rPr lang="fr-FR" sz="1050" dirty="0">
                <a:latin typeface="+mn-lt"/>
                <a:cs typeface="+mn-cs"/>
              </a:rPr>
              <a:t> + </a:t>
            </a:r>
            <a:r>
              <a:rPr lang="fr-FR" sz="1050" dirty="0" err="1">
                <a:latin typeface="+mn-lt"/>
                <a:cs typeface="+mn-cs"/>
              </a:rPr>
              <a:t>daptomycine</a:t>
            </a:r>
            <a:endParaRPr lang="fr-FR" sz="1050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239000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en psychiatrie (n=2)</a:t>
            </a:r>
            <a:endParaRPr lang="fr-FR" dirty="0"/>
          </a:p>
        </p:txBody>
      </p:sp>
      <p:sp>
        <p:nvSpPr>
          <p:cNvPr id="54275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5427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DAC24D-D4F5-4224-BF5C-E45459A896E9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193167"/>
              </p:ext>
            </p:extLst>
          </p:nvPr>
        </p:nvGraphicFramePr>
        <p:xfrm>
          <a:off x="684213" y="1124743"/>
          <a:ext cx="6911975" cy="49002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00255"/>
                <a:gridCol w="1505860"/>
                <a:gridCol w="1505860"/>
              </a:tblGrid>
              <a:tr h="511140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Molécules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Médiane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[p25-p75]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>
                    <a:solidFill>
                      <a:schemeClr val="accent2"/>
                    </a:solidFill>
                  </a:tcPr>
                </a:tc>
              </a:tr>
              <a:tr h="24381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CONSOMMATION TOTALE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[42,8 - 90,5]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β-lactamines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[31,3 - 70,3]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Penicillines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[29,9 - 68,2]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amoxicilline - ac clavulanique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[14,8 - 49,8]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  <a:latin typeface="+mn-lt"/>
                        </a:rPr>
                        <a:t>Penicillines</a:t>
                      </a:r>
                      <a:r>
                        <a:rPr lang="fr-FR" sz="1600" dirty="0">
                          <a:effectLst/>
                          <a:latin typeface="+mn-lt"/>
                        </a:rPr>
                        <a:t> A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[5,6 - 21,1]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C3G (dont J01DC07 et J01DE)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[0,3 - 1,7]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C3G Orales (dont J01DC07)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[0,2 - 1,3]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lvl="1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C3G Inj. inactives sur </a:t>
                      </a:r>
                      <a:r>
                        <a:rPr lang="fr-FR" sz="1600" i="1" dirty="0">
                          <a:effectLst/>
                          <a:latin typeface="+mn-lt"/>
                        </a:rPr>
                        <a:t>P. </a:t>
                      </a:r>
                      <a:r>
                        <a:rPr lang="fr-FR" sz="1600" i="1" dirty="0" err="1">
                          <a:effectLst/>
                          <a:latin typeface="+mn-lt"/>
                        </a:rPr>
                        <a:t>aeruginosa</a:t>
                      </a:r>
                      <a:endParaRPr lang="fr-FR" sz="1600" i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[0,0 - 0,3]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MLS*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[2,7 - 8,0]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Macrolides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[0,9 - 3,6]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Streptogramines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[1,2 - 4,8]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Fluoroquinolones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[2,0 - 6,0]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ofloxacine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[0,3 - 1,9]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ciprofloxacine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[0,0 - 1,5]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levofloxacine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[0,0 - 1,0]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norfloxacine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[0,0 - 1,2]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+mn-lt"/>
                        </a:rPr>
                        <a:t>Sulfamides</a:t>
                      </a:r>
                      <a:endParaRPr lang="fr-FR" sz="16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[0,0 - 1,3]</a:t>
                      </a:r>
                    </a:p>
                  </a:txBody>
                  <a:tcPr marL="0" marR="0" marT="0" marB="0"/>
                </a:tc>
              </a:tr>
              <a:tr h="24381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+mn-lt"/>
                        </a:rPr>
                        <a:t>Imidazoles</a:t>
                      </a:r>
                      <a:endParaRPr lang="fr-F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445" marR="44445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[0,4 - 1,8]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611560" y="6054955"/>
            <a:ext cx="7345363" cy="252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50" dirty="0">
                <a:latin typeface="+mn-lt"/>
                <a:cs typeface="+mn-cs"/>
              </a:rPr>
              <a:t>*Macrolides, </a:t>
            </a:r>
            <a:r>
              <a:rPr lang="fr-FR" sz="1050" dirty="0" err="1">
                <a:latin typeface="+mn-lt"/>
                <a:cs typeface="+mn-cs"/>
              </a:rPr>
              <a:t>Lincosamides</a:t>
            </a:r>
            <a:r>
              <a:rPr lang="fr-FR" sz="1050" dirty="0">
                <a:latin typeface="+mn-lt"/>
                <a:cs typeface="+mn-cs"/>
              </a:rPr>
              <a:t>, </a:t>
            </a:r>
            <a:r>
              <a:rPr lang="fr-FR" sz="1050" dirty="0" err="1">
                <a:latin typeface="+mn-lt"/>
                <a:cs typeface="+mn-cs"/>
              </a:rPr>
              <a:t>Streptogramines</a:t>
            </a:r>
            <a:endParaRPr lang="fr-FR" sz="1050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Résistances bactériennes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42988" y="3429000"/>
            <a:ext cx="6256337" cy="742950"/>
          </a:xfrm>
        </p:spPr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dirty="0" smtClean="0"/>
              <a:t>Pour les distributions, les résultats concernent les couples bactérie – ATB pour lesquels au moins 10 souches ont été testées</a:t>
            </a:r>
            <a:endParaRPr lang="fr-FR" dirty="0"/>
          </a:p>
        </p:txBody>
      </p:sp>
      <p:sp>
        <p:nvSpPr>
          <p:cNvPr id="68612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68613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59A277-0308-4EC7-ABE1-035E76091317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en-US" altLang="fr-FR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>Résistances bactériennes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3100" dirty="0" smtClean="0"/>
              <a:t>Incidence pour 1000 JH</a:t>
            </a:r>
            <a:endParaRPr lang="fr-FR" sz="3100" dirty="0"/>
          </a:p>
        </p:txBody>
      </p:sp>
      <p:sp>
        <p:nvSpPr>
          <p:cNvPr id="69635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69636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8282C6-4E38-4F94-A7EC-08E42A9CEEEF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46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518911"/>
              </p:ext>
            </p:extLst>
          </p:nvPr>
        </p:nvGraphicFramePr>
        <p:xfrm>
          <a:off x="323850" y="1196975"/>
          <a:ext cx="7777162" cy="49310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63584"/>
                <a:gridCol w="736405"/>
                <a:gridCol w="951939"/>
                <a:gridCol w="215534"/>
                <a:gridCol w="727425"/>
                <a:gridCol w="727425"/>
                <a:gridCol w="727425"/>
                <a:gridCol w="727425"/>
              </a:tblGrid>
              <a:tr h="28780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Bactéries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Incidence des souches résistantes (pour 1000JH)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58490">
                <a:tc>
                  <a:txBody>
                    <a:bodyPr/>
                    <a:lstStyle/>
                    <a:p>
                      <a:pPr algn="l" fontAlgn="ctr"/>
                      <a:endParaRPr lang="fr-FR" sz="1600" b="1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Distribution</a:t>
                      </a:r>
                      <a:endParaRPr lang="fr-FR" sz="16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N ES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Moyenne*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N ES**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p25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Médiane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p75</a:t>
                      </a:r>
                      <a:endParaRPr lang="fr-FR" sz="14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1" u="none" strike="noStrike" dirty="0">
                          <a:effectLst/>
                        </a:rPr>
                        <a:t>Staphylococcus aureus</a:t>
                      </a:r>
                      <a:endParaRPr lang="fr-FR" sz="1600" b="1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R oxacilline (=SARM)</a:t>
                      </a:r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0,58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1" u="none" strike="noStrike" dirty="0">
                          <a:effectLst/>
                        </a:rPr>
                        <a:t>Pseudomonas </a:t>
                      </a:r>
                      <a:r>
                        <a:rPr lang="fr-FR" sz="1600" b="1" i="1" u="none" strike="noStrike" dirty="0" err="1">
                          <a:effectLst/>
                        </a:rPr>
                        <a:t>aeruginosa</a:t>
                      </a:r>
                      <a:endParaRPr lang="fr-FR" sz="1600" b="1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I ou R ceftazidime</a:t>
                      </a:r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0,16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I ou R imipeneme</a:t>
                      </a:r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0,20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I ou R ciprofloxacine</a:t>
                      </a:r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0,16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1" u="none" strike="noStrike" dirty="0" err="1">
                          <a:effectLst/>
                        </a:rPr>
                        <a:t>Enterobacter</a:t>
                      </a:r>
                      <a:r>
                        <a:rPr lang="fr-FR" sz="1600" b="1" i="1" u="none" strike="noStrike" dirty="0">
                          <a:effectLst/>
                        </a:rPr>
                        <a:t> </a:t>
                      </a:r>
                      <a:r>
                        <a:rPr lang="fr-FR" sz="1600" b="1" i="1" u="none" strike="noStrike" dirty="0" err="1">
                          <a:effectLst/>
                        </a:rPr>
                        <a:t>cloacae</a:t>
                      </a:r>
                      <a:endParaRPr lang="fr-FR" sz="1600" b="1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6244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I ou R au </a:t>
                      </a:r>
                      <a:r>
                        <a:rPr lang="fr-FR" sz="1600" u="none" strike="noStrike" dirty="0" err="1">
                          <a:effectLst/>
                        </a:rPr>
                        <a:t>cefotaxime</a:t>
                      </a:r>
                      <a:r>
                        <a:rPr lang="fr-FR" sz="1600" u="none" strike="noStrike" dirty="0">
                          <a:effectLst/>
                        </a:rPr>
                        <a:t> </a:t>
                      </a:r>
                      <a:r>
                        <a:rPr lang="fr-FR" sz="1600" u="none" strike="noStrike" dirty="0" smtClean="0">
                          <a:effectLst/>
                        </a:rPr>
                        <a:t/>
                      </a:r>
                      <a:br>
                        <a:rPr lang="fr-FR" sz="1600" u="none" strike="noStrike" dirty="0" smtClean="0">
                          <a:effectLst/>
                        </a:rPr>
                      </a:br>
                      <a:r>
                        <a:rPr lang="fr-FR" sz="1200" u="none" strike="noStrike" dirty="0" smtClean="0">
                          <a:effectLst/>
                        </a:rPr>
                        <a:t>(</a:t>
                      </a:r>
                      <a:r>
                        <a:rPr lang="fr-FR" sz="1200" u="none" strike="noStrike" dirty="0">
                          <a:effectLst/>
                        </a:rPr>
                        <a:t>ou </a:t>
                      </a:r>
                      <a:r>
                        <a:rPr lang="fr-FR" sz="1200" u="none" strike="noStrike" dirty="0" err="1">
                          <a:effectLst/>
                        </a:rPr>
                        <a:t>ceftriaxone</a:t>
                      </a:r>
                      <a:r>
                        <a:rPr lang="fr-FR" sz="1200" u="none" strike="noStrike" dirty="0">
                          <a:effectLst/>
                        </a:rPr>
                        <a:t> ou </a:t>
                      </a:r>
                      <a:r>
                        <a:rPr lang="fr-FR" sz="1200" u="none" strike="noStrike" dirty="0" err="1">
                          <a:effectLst/>
                        </a:rPr>
                        <a:t>ceftazidime</a:t>
                      </a:r>
                      <a:r>
                        <a:rPr lang="fr-FR" sz="1200" u="none" strike="noStrike" dirty="0">
                          <a:effectLst/>
                        </a:rPr>
                        <a:t>)</a:t>
                      </a:r>
                      <a:endParaRPr lang="fr-FR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0,26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1" u="none" strike="noStrike" dirty="0">
                          <a:effectLst/>
                        </a:rPr>
                        <a:t>Escherichia coli</a:t>
                      </a:r>
                      <a:endParaRPr lang="fr-FR" sz="1600" b="1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I ou R cefotaxime </a:t>
                      </a:r>
                      <a:r>
                        <a:rPr lang="pt-BR" sz="1200" u="none" strike="noStrike" dirty="0" smtClean="0">
                          <a:effectLst/>
                        </a:rPr>
                        <a:t>(ou ceftriaxone)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0,71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I ou R ciprofloxacine</a:t>
                      </a:r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1,03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1" u="none" strike="noStrike" dirty="0" err="1">
                          <a:effectLst/>
                        </a:rPr>
                        <a:t>Klebsiella</a:t>
                      </a:r>
                      <a:r>
                        <a:rPr lang="fr-FR" sz="1600" b="1" i="1" u="none" strike="noStrike" dirty="0">
                          <a:effectLst/>
                        </a:rPr>
                        <a:t> </a:t>
                      </a:r>
                      <a:r>
                        <a:rPr lang="fr-FR" sz="1600" b="1" i="1" u="none" strike="noStrike" dirty="0" err="1">
                          <a:effectLst/>
                        </a:rPr>
                        <a:t>pneumoniae</a:t>
                      </a:r>
                      <a:endParaRPr lang="fr-FR" sz="1600" b="1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I ou R cefotaxime </a:t>
                      </a:r>
                      <a:r>
                        <a:rPr lang="pt-BR" sz="1200" u="none" strike="noStrike" dirty="0" smtClean="0">
                          <a:effectLst/>
                        </a:rPr>
                        <a:t>(ou ceftriaxone)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0,48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I ou R ciprofloxacine</a:t>
                      </a:r>
                      <a:endParaRPr lang="fr-F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0,57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9792" name="ZoneTexte 8"/>
          <p:cNvSpPr txBox="1">
            <a:spLocks noChangeArrowheads="1"/>
          </p:cNvSpPr>
          <p:nvPr/>
        </p:nvSpPr>
        <p:spPr bwMode="auto">
          <a:xfrm>
            <a:off x="323850" y="6135389"/>
            <a:ext cx="7993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 dirty="0">
                <a:latin typeface="Trebuchet MS" pitchFamily="34" charset="0"/>
              </a:rPr>
              <a:t>*Incidence moyenne: somme des souches résistances dans l'ensemble du réseau / somme des JH du réseau*1000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 dirty="0">
                <a:latin typeface="Trebuchet MS" pitchFamily="34" charset="0"/>
              </a:rPr>
              <a:t>**Nombre d'ES ayant testé au moins 10 souches pour le couple bactérie-ATB concerné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Résistances bactériennes</a:t>
            </a:r>
            <a:br>
              <a:rPr lang="fr-FR" dirty="0" smtClean="0"/>
            </a:br>
            <a:r>
              <a:rPr lang="fr-FR" sz="2200" dirty="0" smtClean="0"/>
              <a:t>Pourcentage de résistance au sein de l’espèce</a:t>
            </a:r>
            <a:endParaRPr lang="fr-FR" sz="2200" dirty="0"/>
          </a:p>
        </p:txBody>
      </p:sp>
      <p:sp>
        <p:nvSpPr>
          <p:cNvPr id="70659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70660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F6CADE-A9D6-46EC-8BA0-E0BE74A8FA74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47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197081"/>
              </p:ext>
            </p:extLst>
          </p:nvPr>
        </p:nvGraphicFramePr>
        <p:xfrm>
          <a:off x="323850" y="1268413"/>
          <a:ext cx="7777162" cy="49315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63584"/>
                <a:gridCol w="736405"/>
                <a:gridCol w="951939"/>
                <a:gridCol w="215534"/>
                <a:gridCol w="727425"/>
                <a:gridCol w="727425"/>
                <a:gridCol w="727425"/>
                <a:gridCol w="727425"/>
              </a:tblGrid>
              <a:tr h="28837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Bactéries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Pourcentage de résistance au sein de l’espèce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58490">
                <a:tc>
                  <a:txBody>
                    <a:bodyPr/>
                    <a:lstStyle/>
                    <a:p>
                      <a:pPr algn="l" fontAlgn="ctr"/>
                      <a:endParaRPr lang="fr-FR" sz="1600" b="1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Distribution</a:t>
                      </a:r>
                      <a:endParaRPr lang="fr-FR" sz="16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N ES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Moyenne*</a:t>
                      </a:r>
                      <a:endParaRPr lang="fr-FR" sz="14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N ES**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p25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solidFill>
                            <a:schemeClr val="bg1"/>
                          </a:solidFill>
                          <a:effectLst/>
                        </a:rPr>
                        <a:t>Médiane</a:t>
                      </a:r>
                      <a:endParaRPr lang="fr-FR" sz="14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p75</a:t>
                      </a:r>
                      <a:endParaRPr lang="fr-FR" sz="14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>
                    <a:solidFill>
                      <a:schemeClr val="accent2"/>
                    </a:solidFill>
                  </a:tcPr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1" u="none" strike="noStrike" dirty="0">
                          <a:effectLst/>
                        </a:rPr>
                        <a:t>Staphylococcus aureus</a:t>
                      </a:r>
                      <a:endParaRPr lang="fr-FR" sz="1600" b="1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R oxacilline (=SARM)</a:t>
                      </a:r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34,5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1" u="none" strike="noStrike" dirty="0">
                          <a:effectLst/>
                        </a:rPr>
                        <a:t>Pseudomonas </a:t>
                      </a:r>
                      <a:r>
                        <a:rPr lang="fr-FR" sz="1600" b="1" i="1" u="none" strike="noStrike" dirty="0" err="1">
                          <a:effectLst/>
                        </a:rPr>
                        <a:t>aeruginosa</a:t>
                      </a:r>
                      <a:endParaRPr lang="fr-FR" sz="1600" b="1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I ou R ceftazidime</a:t>
                      </a:r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14,5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I ou R imipeneme</a:t>
                      </a:r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20,6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I ou R ciprofloxacine</a:t>
                      </a:r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14,6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1" u="none" strike="noStrike" dirty="0" err="1">
                          <a:effectLst/>
                        </a:rPr>
                        <a:t>Enterobacter</a:t>
                      </a:r>
                      <a:r>
                        <a:rPr lang="fr-FR" sz="1600" b="1" i="1" u="none" strike="noStrike" dirty="0">
                          <a:effectLst/>
                        </a:rPr>
                        <a:t> </a:t>
                      </a:r>
                      <a:r>
                        <a:rPr lang="fr-FR" sz="1600" b="1" i="1" u="none" strike="noStrike" dirty="0" err="1">
                          <a:effectLst/>
                        </a:rPr>
                        <a:t>cloacae</a:t>
                      </a:r>
                      <a:endParaRPr lang="fr-FR" sz="1600" b="1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6244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 dirty="0">
                          <a:effectLst/>
                        </a:rPr>
                        <a:t>I ou R au </a:t>
                      </a:r>
                      <a:r>
                        <a:rPr lang="fr-FR" sz="1600" u="none" strike="noStrike" dirty="0" err="1">
                          <a:effectLst/>
                        </a:rPr>
                        <a:t>cefotaxime</a:t>
                      </a:r>
                      <a:r>
                        <a:rPr lang="fr-FR" sz="1600" u="none" strike="noStrike" dirty="0">
                          <a:effectLst/>
                        </a:rPr>
                        <a:t> </a:t>
                      </a:r>
                      <a:r>
                        <a:rPr lang="fr-FR" sz="1600" u="none" strike="noStrike" dirty="0" smtClean="0">
                          <a:effectLst/>
                        </a:rPr>
                        <a:t/>
                      </a:r>
                      <a:br>
                        <a:rPr lang="fr-FR" sz="1600" u="none" strike="noStrike" dirty="0" smtClean="0">
                          <a:effectLst/>
                        </a:rPr>
                      </a:br>
                      <a:r>
                        <a:rPr lang="fr-FR" sz="1200" u="none" strike="noStrike" dirty="0" smtClean="0">
                          <a:effectLst/>
                        </a:rPr>
                        <a:t>(</a:t>
                      </a:r>
                      <a:r>
                        <a:rPr lang="fr-FR" sz="1200" u="none" strike="noStrike" dirty="0">
                          <a:effectLst/>
                        </a:rPr>
                        <a:t>ou </a:t>
                      </a:r>
                      <a:r>
                        <a:rPr lang="fr-FR" sz="1200" u="none" strike="noStrike" dirty="0" err="1">
                          <a:effectLst/>
                        </a:rPr>
                        <a:t>ceftriaxone</a:t>
                      </a:r>
                      <a:r>
                        <a:rPr lang="fr-FR" sz="1200" u="none" strike="noStrike" dirty="0">
                          <a:effectLst/>
                        </a:rPr>
                        <a:t> ou </a:t>
                      </a:r>
                      <a:r>
                        <a:rPr lang="fr-FR" sz="1200" u="none" strike="noStrike" dirty="0" err="1">
                          <a:effectLst/>
                        </a:rPr>
                        <a:t>ceftazidime</a:t>
                      </a:r>
                      <a:r>
                        <a:rPr lang="fr-FR" sz="1200" u="none" strike="noStrike" dirty="0">
                          <a:effectLst/>
                        </a:rPr>
                        <a:t>)</a:t>
                      </a:r>
                      <a:endParaRPr lang="fr-FR" sz="1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47,7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1" u="none" strike="noStrike" dirty="0">
                          <a:effectLst/>
                        </a:rPr>
                        <a:t>Escherichia coli</a:t>
                      </a:r>
                      <a:endParaRPr lang="fr-FR" sz="1600" b="1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I ou R cefotaxime </a:t>
                      </a:r>
                      <a:r>
                        <a:rPr lang="pt-BR" sz="1200" u="none" strike="noStrike" dirty="0" smtClean="0">
                          <a:effectLst/>
                        </a:rPr>
                        <a:t>(ou ceftriaxone)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12,5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I ou R ciprofloxacine</a:t>
                      </a:r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18,9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1" u="none" strike="noStrike" dirty="0" err="1">
                          <a:effectLst/>
                        </a:rPr>
                        <a:t>Klebsiella</a:t>
                      </a:r>
                      <a:r>
                        <a:rPr lang="fr-FR" sz="1600" b="1" i="1" u="none" strike="noStrike" dirty="0">
                          <a:effectLst/>
                        </a:rPr>
                        <a:t> </a:t>
                      </a:r>
                      <a:r>
                        <a:rPr lang="fr-FR" sz="1600" b="1" i="1" u="none" strike="noStrike" dirty="0" err="1">
                          <a:effectLst/>
                        </a:rPr>
                        <a:t>pneumoniae</a:t>
                      </a:r>
                      <a:endParaRPr lang="fr-FR" sz="1600" b="1" i="1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 dirty="0">
                          <a:effectLst/>
                        </a:rPr>
                        <a:t>I ou R cefotaxime </a:t>
                      </a:r>
                      <a:r>
                        <a:rPr lang="pt-BR" sz="1200" u="none" strike="noStrike" dirty="0" smtClean="0">
                          <a:effectLst/>
                        </a:rPr>
                        <a:t>(ou ceftriaxone)</a:t>
                      </a:r>
                      <a:endParaRPr lang="pt-BR" sz="16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43,1</a:t>
                      </a:r>
                    </a:p>
                  </a:txBody>
                  <a:tcPr marL="9525" marR="9525" marT="9525" marB="0" anchor="b"/>
                </a:tc>
              </a:tr>
              <a:tr h="258490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u="none" strike="noStrike">
                          <a:effectLst/>
                        </a:rPr>
                        <a:t>I ou R ciprofloxacine</a:t>
                      </a:r>
                      <a:endParaRPr lang="fr-FR" sz="160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44,4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0816" name="ZoneTexte 8"/>
          <p:cNvSpPr txBox="1">
            <a:spLocks noChangeArrowheads="1"/>
          </p:cNvSpPr>
          <p:nvPr/>
        </p:nvSpPr>
        <p:spPr bwMode="auto">
          <a:xfrm>
            <a:off x="323850" y="6247531"/>
            <a:ext cx="77771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 dirty="0">
                <a:latin typeface="Trebuchet MS" pitchFamily="34" charset="0"/>
              </a:rPr>
              <a:t>**Nombre d'ES ayant testé au moins 10 souches pour le couple bactérie-ATB concerné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988840"/>
            <a:ext cx="7128792" cy="13620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d’antibiotiques et résistances bactériennes</a:t>
            </a:r>
            <a:endParaRPr lang="fr-FR" dirty="0"/>
          </a:p>
        </p:txBody>
      </p:sp>
      <p:sp>
        <p:nvSpPr>
          <p:cNvPr id="71683" name="Espace réservé du texte 2"/>
          <p:cNvSpPr>
            <a:spLocks noGrp="1"/>
          </p:cNvSpPr>
          <p:nvPr>
            <p:ph type="body" idx="1"/>
          </p:nvPr>
        </p:nvSpPr>
        <p:spPr>
          <a:xfrm>
            <a:off x="1042988" y="3429000"/>
            <a:ext cx="6256337" cy="742950"/>
          </a:xfrm>
        </p:spPr>
        <p:txBody>
          <a:bodyPr/>
          <a:lstStyle/>
          <a:p>
            <a:pPr eaLnBrk="1" hangingPunct="1"/>
            <a:endParaRPr lang="fr-FR" altLang="fr-FR" smtClean="0"/>
          </a:p>
        </p:txBody>
      </p:sp>
      <p:sp>
        <p:nvSpPr>
          <p:cNvPr id="71684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7168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CAD250-668E-4354-9B50-5254A6A27A68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48</a:t>
            </a:fld>
            <a:endParaRPr lang="en-US" altLang="fr-FR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44624"/>
            <a:ext cx="7300664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Représentation graphique de </a:t>
            </a:r>
            <a:r>
              <a:rPr lang="fr-FR" dirty="0" err="1" smtClean="0"/>
              <a:t>monnet</a:t>
            </a:r>
            <a:endParaRPr lang="fr-FR" dirty="0"/>
          </a:p>
        </p:txBody>
      </p:sp>
      <p:pic>
        <p:nvPicPr>
          <p:cNvPr id="7270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125538"/>
            <a:ext cx="6042025" cy="4159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708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7270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4AA8E4-3A6C-4EE8-8B0D-3142B6FCE742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49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sp>
        <p:nvSpPr>
          <p:cNvPr id="72710" name="Rectangle 5"/>
          <p:cNvSpPr>
            <a:spLocks noChangeArrowheads="1"/>
          </p:cNvSpPr>
          <p:nvPr/>
        </p:nvSpPr>
        <p:spPr bwMode="auto">
          <a:xfrm>
            <a:off x="684213" y="5445125"/>
            <a:ext cx="74882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800">
                <a:latin typeface="Trebuchet MS" pitchFamily="34" charset="0"/>
              </a:rPr>
              <a:t>Les figures à venir suivent le modèle proposé par DL Monnet* pour la surveillance en réseau des consommations d’AB et des résistances bactériennes.</a:t>
            </a:r>
          </a:p>
        </p:txBody>
      </p:sp>
      <p:sp>
        <p:nvSpPr>
          <p:cNvPr id="72711" name="ZoneTexte 6"/>
          <p:cNvSpPr txBox="1">
            <a:spLocks noChangeArrowheads="1"/>
          </p:cNvSpPr>
          <p:nvPr/>
        </p:nvSpPr>
        <p:spPr bwMode="auto">
          <a:xfrm>
            <a:off x="684213" y="6369050"/>
            <a:ext cx="74882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rgbClr val="7030A0"/>
              </a:buClr>
              <a:buSzPct val="73000"/>
              <a:buFont typeface="Wingdings 2" pitchFamily="18" charset="2"/>
              <a:buChar char=""/>
              <a:defRPr sz="2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18" charset="2"/>
              <a:buChar char=""/>
              <a:defRPr sz="2300">
                <a:solidFill>
                  <a:srgbClr val="6C6C6C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18" charset="2"/>
              <a:buChar char=""/>
              <a:defRPr sz="2000">
                <a:solidFill>
                  <a:srgbClr val="6C6C6C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200">
                <a:latin typeface="Trebuchet MS" pitchFamily="34" charset="0"/>
              </a:rPr>
              <a:t>*DL Monnet, Ann Fr Anesth Réanim 2000 ; 19 : 409-17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Es participants (4)</a:t>
            </a:r>
            <a:endParaRPr lang="fr-FR" dirty="0"/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975"/>
            <a:ext cx="7859713" cy="5259388"/>
          </a:xfrm>
        </p:spPr>
        <p:txBody>
          <a:bodyPr/>
          <a:lstStyle/>
          <a:p>
            <a:pPr eaLnBrk="1" hangingPunct="1"/>
            <a:r>
              <a:rPr lang="fr-FR" altLang="fr-FR" smtClean="0"/>
              <a:t>Participation au sein des catégories d’ES</a:t>
            </a:r>
          </a:p>
          <a:p>
            <a:pPr eaLnBrk="1" hangingPunct="1"/>
            <a:endParaRPr lang="fr-FR" altLang="fr-FR" smtClean="0"/>
          </a:p>
        </p:txBody>
      </p:sp>
      <p:sp>
        <p:nvSpPr>
          <p:cNvPr id="14341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14342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458741-2B6A-4D9E-A26A-432E89F62181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84784"/>
            <a:ext cx="6134025" cy="516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Expliquer les résistances par les consommations ?</a:t>
            </a:r>
            <a:endParaRPr lang="fr-FR" dirty="0"/>
          </a:p>
        </p:txBody>
      </p:sp>
      <p:sp>
        <p:nvSpPr>
          <p:cNvPr id="73731" name="Espace réservé du texte 2"/>
          <p:cNvSpPr>
            <a:spLocks noGrp="1"/>
          </p:cNvSpPr>
          <p:nvPr>
            <p:ph type="body" idx="1"/>
          </p:nvPr>
        </p:nvSpPr>
        <p:spPr>
          <a:xfrm>
            <a:off x="1042988" y="3429000"/>
            <a:ext cx="6256337" cy="742950"/>
          </a:xfrm>
        </p:spPr>
        <p:txBody>
          <a:bodyPr/>
          <a:lstStyle/>
          <a:p>
            <a:pPr eaLnBrk="1" hangingPunct="1"/>
            <a:r>
              <a:rPr lang="fr-FR" altLang="fr-FR" smtClean="0"/>
              <a:t> </a:t>
            </a:r>
          </a:p>
        </p:txBody>
      </p:sp>
      <p:sp>
        <p:nvSpPr>
          <p:cNvPr id="73732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73733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7ACAA2-95B6-40A4-9783-B94577C7102D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50</a:t>
            </a:fld>
            <a:endParaRPr lang="en-US" altLang="fr-FR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444680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Incidence de e. coli </a:t>
            </a:r>
            <a:r>
              <a:rPr lang="fr-FR" dirty="0" err="1" smtClean="0"/>
              <a:t>cipro</a:t>
            </a:r>
            <a:r>
              <a:rPr lang="fr-FR" dirty="0" smtClean="0"/>
              <a:t> i/r et consommations de fluoroquinolones</a:t>
            </a:r>
            <a:endParaRPr lang="fr-FR" dirty="0"/>
          </a:p>
        </p:txBody>
      </p:sp>
      <p:sp>
        <p:nvSpPr>
          <p:cNvPr id="74755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74756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AC3745-5A5A-4269-8170-A16D63949DCD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51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444680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Incidence de e. coli </a:t>
            </a:r>
            <a:r>
              <a:rPr lang="fr-FR" dirty="0" err="1" smtClean="0"/>
              <a:t>ctx</a:t>
            </a:r>
            <a:r>
              <a:rPr lang="fr-FR" dirty="0" smtClean="0"/>
              <a:t> (</a:t>
            </a:r>
            <a:r>
              <a:rPr lang="fr-FR" dirty="0" err="1" smtClean="0"/>
              <a:t>cro</a:t>
            </a:r>
            <a:r>
              <a:rPr lang="fr-FR" dirty="0" smtClean="0"/>
              <a:t>) i/r et consommations de C3G</a:t>
            </a:r>
            <a:endParaRPr lang="fr-FR" dirty="0"/>
          </a:p>
        </p:txBody>
      </p:sp>
      <p:sp>
        <p:nvSpPr>
          <p:cNvPr id="75779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75780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6FA9E6-0B2A-4710-826E-96E7B3A3B1A2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52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84784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392048"/>
            <a:ext cx="7444680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Incidence de </a:t>
            </a:r>
            <a:r>
              <a:rPr lang="fr-FR" dirty="0"/>
              <a:t>p. </a:t>
            </a:r>
            <a:r>
              <a:rPr lang="fr-FR" dirty="0" err="1"/>
              <a:t>aeruginosa</a:t>
            </a:r>
            <a:r>
              <a:rPr lang="fr-FR" dirty="0"/>
              <a:t> </a:t>
            </a:r>
            <a:r>
              <a:rPr lang="fr-FR" dirty="0" err="1" smtClean="0"/>
              <a:t>imp</a:t>
            </a:r>
            <a:r>
              <a:rPr lang="fr-FR" dirty="0" smtClean="0"/>
              <a:t> i/r et consommations d’</a:t>
            </a:r>
            <a:r>
              <a:rPr lang="fr-FR" dirty="0" err="1" smtClean="0"/>
              <a:t>imipénème+méropenème</a:t>
            </a:r>
            <a:endParaRPr lang="fr-FR" dirty="0"/>
          </a:p>
        </p:txBody>
      </p:sp>
      <p:sp>
        <p:nvSpPr>
          <p:cNvPr id="76803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76804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55681-BD75-4EBB-A946-6CCCFD7678C1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53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28800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444680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Incidence de </a:t>
            </a:r>
            <a:r>
              <a:rPr lang="fr-FR" dirty="0" err="1" smtClean="0"/>
              <a:t>sarm</a:t>
            </a:r>
            <a:r>
              <a:rPr lang="fr-FR" dirty="0" smtClean="0"/>
              <a:t> et </a:t>
            </a:r>
            <a:br>
              <a:rPr lang="fr-FR" dirty="0" smtClean="0"/>
            </a:br>
            <a:r>
              <a:rPr lang="fr-FR" dirty="0" smtClean="0"/>
              <a:t>consommations de fluoroquinolones</a:t>
            </a:r>
            <a:endParaRPr lang="fr-FR" dirty="0"/>
          </a:p>
        </p:txBody>
      </p:sp>
      <p:sp>
        <p:nvSpPr>
          <p:cNvPr id="77827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77828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946A8F-BCC2-41E6-99FC-51B59EA2BF7E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54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4784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1988840"/>
            <a:ext cx="6255488" cy="252028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L’écologie bactérienne (résistances) locale peut-elle expliquer les consommations ?</a:t>
            </a:r>
            <a:endParaRPr lang="fr-FR" dirty="0"/>
          </a:p>
        </p:txBody>
      </p:sp>
      <p:sp>
        <p:nvSpPr>
          <p:cNvPr id="78851" name="Espace réservé du texte 2"/>
          <p:cNvSpPr>
            <a:spLocks noGrp="1"/>
          </p:cNvSpPr>
          <p:nvPr>
            <p:ph type="body" idx="1"/>
          </p:nvPr>
        </p:nvSpPr>
        <p:spPr>
          <a:xfrm>
            <a:off x="1042988" y="4652963"/>
            <a:ext cx="6256337" cy="742950"/>
          </a:xfrm>
        </p:spPr>
        <p:txBody>
          <a:bodyPr/>
          <a:lstStyle/>
          <a:p>
            <a:pPr eaLnBrk="1" hangingPunct="1"/>
            <a:endParaRPr lang="fr-FR" altLang="fr-FR" smtClean="0"/>
          </a:p>
        </p:txBody>
      </p:sp>
      <p:sp>
        <p:nvSpPr>
          <p:cNvPr id="78852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78853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61063F-45E2-4904-B5CF-A0F338909180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55</a:t>
            </a:fld>
            <a:endParaRPr lang="en-US" altLang="fr-FR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444680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Incidence de e. coli </a:t>
            </a:r>
            <a:r>
              <a:rPr lang="fr-FR" dirty="0" err="1" smtClean="0"/>
              <a:t>ctx</a:t>
            </a:r>
            <a:r>
              <a:rPr lang="fr-FR" dirty="0" smtClean="0"/>
              <a:t> (</a:t>
            </a:r>
            <a:r>
              <a:rPr lang="fr-FR" dirty="0" err="1" smtClean="0"/>
              <a:t>cro</a:t>
            </a:r>
            <a:r>
              <a:rPr lang="fr-FR" dirty="0" smtClean="0"/>
              <a:t>) i/r et consommations de pénèmes</a:t>
            </a:r>
            <a:endParaRPr lang="fr-FR" dirty="0"/>
          </a:p>
        </p:txBody>
      </p:sp>
      <p:sp>
        <p:nvSpPr>
          <p:cNvPr id="7987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7987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4F1DCB-1FC2-4D2F-862E-84197DA03AE2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56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Incidence de </a:t>
            </a:r>
            <a:r>
              <a:rPr lang="fr-FR" dirty="0" err="1" smtClean="0"/>
              <a:t>sarm</a:t>
            </a:r>
            <a:r>
              <a:rPr lang="fr-FR" dirty="0" smtClean="0"/>
              <a:t> et consommations de </a:t>
            </a:r>
            <a:r>
              <a:rPr lang="fr-FR" sz="2700" dirty="0" err="1" smtClean="0"/>
              <a:t>Glycopeptides+daptomycine+linezolide</a:t>
            </a:r>
            <a:endParaRPr lang="fr-FR" sz="2700" dirty="0"/>
          </a:p>
        </p:txBody>
      </p:sp>
      <p:sp>
        <p:nvSpPr>
          <p:cNvPr id="80899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80900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3C663D-3C61-48BF-B05A-ADC189800BAD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57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d’antifungiques</a:t>
            </a:r>
            <a:endParaRPr lang="fr-FR" dirty="0"/>
          </a:p>
        </p:txBody>
      </p:sp>
      <p:sp>
        <p:nvSpPr>
          <p:cNvPr id="81923" name="Espace réservé du texte 2"/>
          <p:cNvSpPr>
            <a:spLocks noGrp="1"/>
          </p:cNvSpPr>
          <p:nvPr>
            <p:ph type="body" idx="1"/>
          </p:nvPr>
        </p:nvSpPr>
        <p:spPr>
          <a:xfrm>
            <a:off x="1042988" y="3429000"/>
            <a:ext cx="6256337" cy="742950"/>
          </a:xfrm>
        </p:spPr>
        <p:txBody>
          <a:bodyPr/>
          <a:lstStyle/>
          <a:p>
            <a:pPr eaLnBrk="1" hangingPunct="1"/>
            <a:r>
              <a:rPr lang="fr-FR" altLang="fr-FR" smtClean="0"/>
              <a:t>Cf. annexe</a:t>
            </a:r>
          </a:p>
        </p:txBody>
      </p:sp>
      <p:sp>
        <p:nvSpPr>
          <p:cNvPr id="81924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8192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6DF293-B52D-469A-898E-B1C4BB507C9C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58</a:t>
            </a:fld>
            <a:endParaRPr lang="en-US" altLang="fr-FR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Es participants (5)</a:t>
            </a:r>
            <a:endParaRPr lang="fr-FR" dirty="0"/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975"/>
            <a:ext cx="7859713" cy="5259388"/>
          </a:xfrm>
        </p:spPr>
        <p:txBody>
          <a:bodyPr/>
          <a:lstStyle/>
          <a:p>
            <a:pPr eaLnBrk="1" hangingPunct="1"/>
            <a:r>
              <a:rPr lang="fr-FR" altLang="fr-FR" smtClean="0"/>
              <a:t>Participation selon la taille des ES</a:t>
            </a:r>
          </a:p>
          <a:p>
            <a:pPr eaLnBrk="1" hangingPunct="1"/>
            <a:endParaRPr lang="fr-FR" altLang="fr-FR" smtClean="0"/>
          </a:p>
        </p:txBody>
      </p:sp>
      <p:sp>
        <p:nvSpPr>
          <p:cNvPr id="15365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15366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27D8C9-C29B-4FDE-AD2D-6DCBCAFA9A88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16832"/>
            <a:ext cx="6883111" cy="4260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d’antibiotiques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42988" y="3429000"/>
            <a:ext cx="6256337" cy="742950"/>
          </a:xfrm>
        </p:spPr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sz="2800" dirty="0" smtClean="0"/>
              <a:t>Dans l’ensemble de l’établissement (N=118)</a:t>
            </a:r>
            <a:endParaRPr lang="fr-FR" sz="2800" dirty="0"/>
          </a:p>
        </p:txBody>
      </p:sp>
      <p:sp>
        <p:nvSpPr>
          <p:cNvPr id="16388" name="Espace réservé du pied de page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1638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618D7A-101A-4D69-9A75-DFDD2EA737F3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altLang="fr-FR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7372672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totales d’</a:t>
            </a:r>
            <a:r>
              <a:rPr lang="fr-FR" dirty="0" err="1" smtClean="0"/>
              <a:t>atb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700" dirty="0" smtClean="0"/>
              <a:t>en fonction du % de lits de court séjour (CS)</a:t>
            </a:r>
            <a:endParaRPr lang="fr-FR" sz="2700" dirty="0"/>
          </a:p>
        </p:txBody>
      </p:sp>
      <p:sp>
        <p:nvSpPr>
          <p:cNvPr id="17412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17413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3E1B73-F9EB-468C-90AF-149A5298A282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110204"/>
              </p:ext>
            </p:extLst>
          </p:nvPr>
        </p:nvGraphicFramePr>
        <p:xfrm>
          <a:off x="1258888" y="5300663"/>
          <a:ext cx="5903913" cy="12192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807958"/>
                <a:gridCol w="1151983"/>
                <a:gridCol w="1088333"/>
                <a:gridCol w="855639"/>
              </a:tblGrid>
              <a:tr h="28800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/>
                        <a:t>&gt;2/3 de lits de CS</a:t>
                      </a:r>
                    </a:p>
                    <a:p>
                      <a:endParaRPr lang="fr-FR" sz="1400" b="0" dirty="0"/>
                    </a:p>
                  </a:txBody>
                  <a:tcPr marL="91428" marR="91428"/>
                </a:tc>
                <a:tc rowSpan="2">
                  <a:txBody>
                    <a:bodyPr/>
                    <a:lstStyle/>
                    <a:p>
                      <a:r>
                        <a:rPr lang="fr-FR" sz="1400" b="0" dirty="0" smtClean="0"/>
                        <a:t>Groupe</a:t>
                      </a:r>
                      <a:r>
                        <a:rPr lang="fr-FR" sz="1400" b="0" baseline="0" dirty="0" smtClean="0"/>
                        <a:t> 1 </a:t>
                      </a:r>
                      <a:endParaRPr lang="fr-FR" sz="1400" b="0" dirty="0"/>
                    </a:p>
                  </a:txBody>
                  <a:tcPr marL="91428" marR="91428"/>
                </a:tc>
                <a:tc>
                  <a:txBody>
                    <a:bodyPr/>
                    <a:lstStyle/>
                    <a:p>
                      <a:r>
                        <a:rPr lang="fr-FR" sz="1400" b="0" baseline="0" dirty="0" smtClean="0"/>
                        <a:t>≤ 300 lits</a:t>
                      </a:r>
                      <a:endParaRPr lang="fr-FR" sz="1400" b="0" dirty="0"/>
                    </a:p>
                  </a:txBody>
                  <a:tcPr marL="91428" marR="91428"/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/>
                        <a:t>13 ES</a:t>
                      </a:r>
                      <a:endParaRPr lang="fr-FR" sz="1400" b="0" dirty="0"/>
                    </a:p>
                  </a:txBody>
                  <a:tcPr marL="91428" marR="91428"/>
                </a:tc>
              </a:tr>
              <a:tr h="28800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aseline="0" dirty="0" smtClean="0"/>
                        <a:t>&gt; 300 lits</a:t>
                      </a:r>
                      <a:endParaRPr lang="fr-FR" sz="1400" dirty="0" smtClean="0"/>
                    </a:p>
                  </a:txBody>
                  <a:tcPr marL="91428" marR="914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/>
                        <a:t>34 ES</a:t>
                      </a:r>
                    </a:p>
                  </a:txBody>
                  <a:tcPr marL="91428" marR="91428"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&gt;1/3 à ≤2/3 de lits de CS</a:t>
                      </a:r>
                      <a:endParaRPr lang="fr-FR" sz="1400" dirty="0"/>
                    </a:p>
                  </a:txBody>
                  <a:tcPr marL="91428" marR="91428"/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/>
                        <a:t>Groupe</a:t>
                      </a:r>
                      <a:r>
                        <a:rPr lang="fr-FR" sz="1400" b="0" baseline="0" dirty="0" smtClean="0"/>
                        <a:t> 2</a:t>
                      </a:r>
                      <a:endParaRPr lang="fr-FR" sz="1400" dirty="0"/>
                    </a:p>
                  </a:txBody>
                  <a:tcPr marL="91428" marR="91428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91428" marR="914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22 </a:t>
                      </a:r>
                      <a:r>
                        <a:rPr lang="fr-FR" sz="1400" b="0" dirty="0" smtClean="0"/>
                        <a:t>ES</a:t>
                      </a:r>
                    </a:p>
                  </a:txBody>
                  <a:tcPr marL="91428" marR="91428"/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≤1/3 lits de CS</a:t>
                      </a:r>
                      <a:endParaRPr lang="fr-FR" sz="1400" dirty="0"/>
                    </a:p>
                  </a:txBody>
                  <a:tcPr marL="91428" marR="91428"/>
                </a:tc>
                <a:tc>
                  <a:txBody>
                    <a:bodyPr/>
                    <a:lstStyle/>
                    <a:p>
                      <a:r>
                        <a:rPr lang="fr-FR" sz="1400" b="0" dirty="0" smtClean="0"/>
                        <a:t>Groupe</a:t>
                      </a:r>
                      <a:r>
                        <a:rPr lang="fr-FR" sz="1400" b="0" baseline="0" dirty="0" smtClean="0"/>
                        <a:t> 3</a:t>
                      </a:r>
                      <a:endParaRPr lang="fr-FR" sz="1400" dirty="0"/>
                    </a:p>
                  </a:txBody>
                  <a:tcPr marL="91428" marR="91428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91428" marR="914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/>
                        <a:t>49 ES</a:t>
                      </a:r>
                    </a:p>
                  </a:txBody>
                  <a:tcPr marL="91428" marR="91428"/>
                </a:tc>
              </a:tr>
            </a:tbl>
          </a:graphicData>
        </a:graphic>
      </p:graphicFrame>
      <p:pic>
        <p:nvPicPr>
          <p:cNvPr id="17439" name="Picture 3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268760"/>
            <a:ext cx="5116372" cy="374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Consommations totales d’</a:t>
            </a:r>
            <a:r>
              <a:rPr lang="fr-FR" dirty="0" err="1" smtClean="0"/>
              <a:t>atb</a:t>
            </a:r>
            <a:endParaRPr lang="fr-FR" dirty="0"/>
          </a:p>
        </p:txBody>
      </p:sp>
      <p:sp>
        <p:nvSpPr>
          <p:cNvPr id="18435" name="Espace réservé du pied de page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altLang="fr-FR" smtClean="0">
                <a:solidFill>
                  <a:schemeClr val="tx2"/>
                </a:solidFill>
              </a:rPr>
              <a:t>Réseau ATB Paris-Nord : résultats 2015</a:t>
            </a:r>
            <a:endParaRPr lang="en-US" altLang="fr-FR" dirty="0" err="1" smtClean="0">
              <a:solidFill>
                <a:schemeClr val="tx2"/>
              </a:solidFill>
            </a:endParaRPr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2EF106-C63E-4B5F-81EF-161D2B8CA8CE}" type="slidenum">
              <a:rPr lang="en-US" altLang="fr-FR" smtClean="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altLang="fr-FR" smtClean="0">
              <a:solidFill>
                <a:schemeClr val="tx2"/>
              </a:solidFill>
            </a:endParaRPr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68760"/>
            <a:ext cx="6651284" cy="4868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16269</TotalTime>
  <Words>2908</Words>
  <Application>Microsoft Office PowerPoint</Application>
  <PresentationFormat>Affichage à l'écran (4:3)</PresentationFormat>
  <Paragraphs>1019</Paragraphs>
  <Slides>58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58</vt:i4>
      </vt:variant>
    </vt:vector>
  </HeadingPairs>
  <TitlesOfParts>
    <vt:vector size="59" baseType="lpstr">
      <vt:lpstr>Opulent</vt:lpstr>
      <vt:lpstr>Réseau ATB  CClin Paris-Nord résultats 2015 Hauts-de-France</vt:lpstr>
      <vt:lpstr>participation</vt:lpstr>
      <vt:lpstr>Es participants (2)</vt:lpstr>
      <vt:lpstr>Es participants (3)</vt:lpstr>
      <vt:lpstr>Es participants (4)</vt:lpstr>
      <vt:lpstr>Es participants (5)</vt:lpstr>
      <vt:lpstr>Consommations d’antibiotiques</vt:lpstr>
      <vt:lpstr>Consommations totales d’atb en fonction du % de lits de court séjour (CS)</vt:lpstr>
      <vt:lpstr>Consommations totales d’atb</vt:lpstr>
      <vt:lpstr>Consommations des principales familles ou molécules d’atb</vt:lpstr>
      <vt:lpstr>Consommations de b-lactamines</vt:lpstr>
      <vt:lpstr>Consommations  d’amoxicilline ac. clavulanique</vt:lpstr>
      <vt:lpstr>Consommations de c3g</vt:lpstr>
      <vt:lpstr>Consommations de carbapénèmes</vt:lpstr>
      <vt:lpstr>Consommations d’ATB anti-staphylocoques résistants à la méticilline Glycopetides + daptomycine + linezolide</vt:lpstr>
      <vt:lpstr>Consommations de fluoroquinolones</vt:lpstr>
      <vt:lpstr>Consommations par services</vt:lpstr>
      <vt:lpstr>participation par services</vt:lpstr>
      <vt:lpstr>Consommations totales d’atb</vt:lpstr>
      <vt:lpstr>Consommations de b-lactamines</vt:lpstr>
      <vt:lpstr>Consommations  d’amoxicilline ac. clavulanique</vt:lpstr>
      <vt:lpstr>Consommations de c3g</vt:lpstr>
      <vt:lpstr>Consommations de c3g</vt:lpstr>
      <vt:lpstr>Consommations de carbapénèmes</vt:lpstr>
      <vt:lpstr>Consommations de carbapénèmes</vt:lpstr>
      <vt:lpstr>Consommations de fluoroquinolones</vt:lpstr>
      <vt:lpstr>Consommations de fluoroquinolones</vt:lpstr>
      <vt:lpstr>Consommations d’ATB anti-staphylocoques résistants à la méticilline Glycopetides + daptomycine + linezolide</vt:lpstr>
      <vt:lpstr>Consommations d’ATB anti-staphylocoques résistants à la méticilline (2) Glycopetides + daptomycine + linezolide</vt:lpstr>
      <vt:lpstr>Consommations en médecine (n=51)</vt:lpstr>
      <vt:lpstr>Consommations en chirurgie (n=40)</vt:lpstr>
      <vt:lpstr>Consommations en chirurgie AMULATOIRE (n=13)</vt:lpstr>
      <vt:lpstr>Consommations de céphalosporines </vt:lpstr>
      <vt:lpstr>Consommations de céphalosporines </vt:lpstr>
      <vt:lpstr>Consommations de B-lactamines  ne couvrant pas P. aeruginosa</vt:lpstr>
      <vt:lpstr>Consommations de B-lactamines couvrant P. aeruginosa</vt:lpstr>
      <vt:lpstr>Consommations en réanimation (n=17)</vt:lpstr>
      <vt:lpstr>Consommations de B-lactamines  ne couvrant pas P. aeruginosa</vt:lpstr>
      <vt:lpstr>Consommations de B-lactamines couvrant P. aeruginosa</vt:lpstr>
      <vt:lpstr>Consommations de fluoroquinolones</vt:lpstr>
      <vt:lpstr>Consommations en gynéco-obstétrique (n=24)</vt:lpstr>
      <vt:lpstr>Consommations en ssr (n=67)</vt:lpstr>
      <vt:lpstr>Consommations en sLD (n=29)</vt:lpstr>
      <vt:lpstr>Consommations en psychiatrie (n=2)</vt:lpstr>
      <vt:lpstr>Résistances bactériennes</vt:lpstr>
      <vt:lpstr>Résistances bactériennes Incidence pour 1000 JH</vt:lpstr>
      <vt:lpstr>Résistances bactériennes Pourcentage de résistance au sein de l’espèce</vt:lpstr>
      <vt:lpstr>Consommations d’antibiotiques et résistances bactériennes</vt:lpstr>
      <vt:lpstr>Représentation graphique de monnet</vt:lpstr>
      <vt:lpstr>Expliquer les résistances par les consommations ?</vt:lpstr>
      <vt:lpstr>Incidence de e. coli cipro i/r et consommations de fluoroquinolones</vt:lpstr>
      <vt:lpstr>Incidence de e. coli ctx (cro) i/r et consommations de C3G</vt:lpstr>
      <vt:lpstr>Incidence de p. aeruginosa imp i/r et consommations d’imipénème+méropenème</vt:lpstr>
      <vt:lpstr>Incidence de sarm et  consommations de fluoroquinolones</vt:lpstr>
      <vt:lpstr>L’écologie bactérienne (résistances) locale peut-elle expliquer les consommations ?</vt:lpstr>
      <vt:lpstr>Incidence de e. coli ctx (cro) i/r et consommations de pénèmes</vt:lpstr>
      <vt:lpstr>Incidence de sarm et consommations de Glycopeptides+daptomycine+linezolide</vt:lpstr>
      <vt:lpstr>Consommations d’antifungiques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LACAVÉ Ludivine</dc:creator>
  <cp:lastModifiedBy>Ludivine Lacavé</cp:lastModifiedBy>
  <cp:revision>153</cp:revision>
  <dcterms:created xsi:type="dcterms:W3CDTF">2015-09-24T12:50:29Z</dcterms:created>
  <dcterms:modified xsi:type="dcterms:W3CDTF">2016-12-02T14:53:18Z</dcterms:modified>
</cp:coreProperties>
</file>