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47" r:id="rId11"/>
    <p:sldId id="266" r:id="rId12"/>
    <p:sldId id="267" r:id="rId13"/>
    <p:sldId id="268" r:id="rId14"/>
    <p:sldId id="269" r:id="rId15"/>
    <p:sldId id="274" r:id="rId16"/>
    <p:sldId id="271" r:id="rId17"/>
    <p:sldId id="280" r:id="rId18"/>
    <p:sldId id="275" r:id="rId19"/>
    <p:sldId id="281" r:id="rId20"/>
    <p:sldId id="283" r:id="rId21"/>
    <p:sldId id="284" r:id="rId22"/>
    <p:sldId id="285" r:id="rId23"/>
    <p:sldId id="291" r:id="rId24"/>
    <p:sldId id="286" r:id="rId25"/>
    <p:sldId id="292" r:id="rId26"/>
    <p:sldId id="289" r:id="rId27"/>
    <p:sldId id="290" r:id="rId28"/>
    <p:sldId id="293" r:id="rId29"/>
    <p:sldId id="346" r:id="rId30"/>
    <p:sldId id="348" r:id="rId31"/>
    <p:sldId id="349" r:id="rId32"/>
    <p:sldId id="361" r:id="rId33"/>
    <p:sldId id="294" r:id="rId34"/>
    <p:sldId id="362" r:id="rId35"/>
    <p:sldId id="296" r:id="rId36"/>
    <p:sldId id="295" r:id="rId37"/>
    <p:sldId id="350" r:id="rId38"/>
    <p:sldId id="298" r:id="rId39"/>
    <p:sldId id="297" r:id="rId40"/>
    <p:sldId id="299" r:id="rId41"/>
    <p:sldId id="356" r:id="rId42"/>
    <p:sldId id="352" r:id="rId43"/>
    <p:sldId id="357" r:id="rId44"/>
    <p:sldId id="353" r:id="rId45"/>
    <p:sldId id="311" r:id="rId46"/>
    <p:sldId id="310" r:id="rId47"/>
    <p:sldId id="336" r:id="rId48"/>
    <p:sldId id="312" r:id="rId49"/>
    <p:sldId id="351" r:id="rId50"/>
    <p:sldId id="358" r:id="rId51"/>
    <p:sldId id="313" r:id="rId52"/>
    <p:sldId id="322" r:id="rId53"/>
    <p:sldId id="324" r:id="rId54"/>
    <p:sldId id="325" r:id="rId55"/>
    <p:sldId id="329" r:id="rId56"/>
    <p:sldId id="327" r:id="rId57"/>
    <p:sldId id="314" r:id="rId58"/>
    <p:sldId id="330" r:id="rId5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94671" autoAdjust="0"/>
  </p:normalViewPr>
  <p:slideViewPr>
    <p:cSldViewPr>
      <p:cViewPr>
        <p:scale>
          <a:sx n="66" d="100"/>
          <a:sy n="66" d="100"/>
        </p:scale>
        <p:origin x="-2850" y="-1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7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94" d="100"/>
          <a:sy n="94" d="100"/>
        </p:scale>
        <p:origin x="-360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E2F4CE5-8A10-4C7B-B14C-18B822DF898B}" type="datetimeFigureOut">
              <a:rPr lang="fr-FR"/>
              <a:pPr>
                <a:defRPr/>
              </a:pPr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388A616-B504-432A-B4A9-A9D7E2041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111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3B2A0D-934D-4EF6-9891-25A2BD06E4FE}" type="datetimeFigureOut">
              <a:rPr lang="fr-FR"/>
              <a:pPr>
                <a:defRPr/>
              </a:pPr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59E8A2-3AE8-4F95-8596-89D2032B98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196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1691680" y="0"/>
            <a:ext cx="745232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7963"/>
            <a:ext cx="158432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ctr">
              <a:defRPr sz="4200" b="1"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95000">
                      <a:schemeClr val="accent4">
                        <a:tint val="20000"/>
                      </a:schemeClr>
                    </a:gs>
                    <a:gs pos="96000">
                      <a:schemeClr val="accent4">
                        <a:tint val="70000"/>
                      </a:schemeClr>
                    </a:gs>
                    <a:gs pos="98000">
                      <a:srgbClr val="7030A0"/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defRPr>
            </a:lvl1pPr>
            <a:extLst/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6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Octobre 2016</a:t>
            </a:r>
            <a:endParaRPr lang="fr-FR" dirty="0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Réseau ATB Paris-Nord : résultats 2015</a:t>
            </a:r>
          </a:p>
        </p:txBody>
      </p:sp>
      <p:sp>
        <p:nvSpPr>
          <p:cNvPr id="8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28F68F1-B5CA-4CE1-A624-189CF860D717}" type="slidenum">
              <a:rPr/>
              <a:pPr>
                <a:defRPr/>
              </a:pPr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8216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876712"/>
          </a:xfrm>
        </p:spPr>
        <p:txBody>
          <a:bodyPr anchor="ctr"/>
          <a:lstStyle>
            <a:lvl1pPr>
              <a:defRPr sz="3200"/>
            </a:lvl1pPr>
            <a:extLst/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859216" cy="4846320"/>
          </a:xfrm>
        </p:spPr>
        <p:txBody>
          <a:bodyPr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79556-29D2-4BAE-A715-458C06C7EF90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3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1988840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3608" y="3429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535054-4861-481F-826A-0F4CE9F2CEC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4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732696"/>
          </a:xfrm>
        </p:spPr>
        <p:txBody>
          <a:bodyPr anchor="ctr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1C92E-C130-46AF-9A3F-9468D49EA0BB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1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876712"/>
          </a:xfrm>
        </p:spPr>
        <p:txBody>
          <a:bodyPr anchor="ctr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5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1EF3-1741-46B6-9EF3-C0FDFEC1C65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2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4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A50E7-BE0E-4DB1-86FA-ACCBF2689B5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3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931224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5D23D-FF4F-47AD-9C51-5D6895D8B6E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7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604448" y="0"/>
            <a:ext cx="539552" cy="6858000"/>
          </a:xfrm>
          <a:prstGeom prst="rect">
            <a:avLst/>
          </a:prstGeom>
          <a:solidFill>
            <a:srgbClr val="7030A0">
              <a:alpha val="28000"/>
            </a:srgbClr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030" name="Espace réservé du text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8002588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 err="1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Réseau ATB Paris-Nord : résultats 2015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0E58F84-EBDF-44F8-B71C-471689045C1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1034" name="Image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04775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rgbClr val="7030A0"/>
            </a:solidFill>
          </a:ln>
          <a:gradFill>
            <a:gsLst>
              <a:gs pos="0">
                <a:srgbClr val="7030A0"/>
              </a:gs>
              <a:gs pos="95000">
                <a:schemeClr val="accent4">
                  <a:tint val="20000"/>
                </a:schemeClr>
              </a:gs>
              <a:gs pos="96000">
                <a:schemeClr val="accent4">
                  <a:tint val="70000"/>
                </a:schemeClr>
              </a:gs>
              <a:gs pos="98000">
                <a:srgbClr val="7030A0"/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7030A0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Calibri" panose="020F0502020204030204" pitchFamily="34" charset="0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Calibri" panose="020F0502020204030204" pitchFamily="34" charset="0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23728" y="533400"/>
            <a:ext cx="6624736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cap="none" dirty="0" smtClean="0"/>
              <a:t>Réseau ATB </a:t>
            </a:r>
            <a:br>
              <a:rPr lang="fr-FR" cap="none" dirty="0" smtClean="0"/>
            </a:br>
            <a:r>
              <a:rPr lang="fr-FR" cap="none" dirty="0" smtClean="0"/>
              <a:t>CClin Paris-Nord</a:t>
            </a:r>
            <a:br>
              <a:rPr lang="fr-FR" cap="none" dirty="0" smtClean="0"/>
            </a:br>
            <a:r>
              <a:rPr lang="fr-FR" cap="none" dirty="0" smtClean="0"/>
              <a:t>résultats 2015</a:t>
            </a:r>
            <a:br>
              <a:rPr lang="fr-FR" cap="none" dirty="0" smtClean="0"/>
            </a:br>
            <a:r>
              <a:rPr lang="fr-FR" cap="none" dirty="0" smtClean="0">
                <a:solidFill>
                  <a:srgbClr val="0070C0"/>
                </a:solidFill>
              </a:rPr>
              <a:t>Ile-de-France</a:t>
            </a:r>
            <a:endParaRPr lang="fr-FR" cap="none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79613" y="3900488"/>
            <a:ext cx="6840537" cy="1473200"/>
          </a:xfrm>
        </p:spPr>
        <p:txBody>
          <a:bodyPr>
            <a:normAutofit fontScale="6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400" dirty="0" smtClean="0"/>
              <a:t>Surveillance de la consommation </a:t>
            </a:r>
            <a:br>
              <a:rPr lang="fr-FR" sz="4400" dirty="0" smtClean="0"/>
            </a:br>
            <a:r>
              <a:rPr lang="fr-FR" sz="4400" dirty="0" smtClean="0"/>
              <a:t>des antibiotiques et des résistances bactériennes dans les établissements de santé</a:t>
            </a:r>
          </a:p>
        </p:txBody>
      </p:sp>
      <p:sp>
        <p:nvSpPr>
          <p:cNvPr id="922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FFFFFF"/>
                </a:solidFill>
              </a:rPr>
              <a:t>Réseau ATB Paris-Nord : résultats 2015</a:t>
            </a:r>
            <a:endParaRPr lang="fr-FR" altLang="fr-FR" dirty="0" smtClean="0">
              <a:solidFill>
                <a:srgbClr val="FFFFFF"/>
              </a:solidFill>
            </a:endParaRPr>
          </a:p>
        </p:txBody>
      </p:sp>
      <p:sp>
        <p:nvSpPr>
          <p:cNvPr id="922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61B242-6A2A-45FD-9D75-2B00B37A5057}" type="slidenum">
              <a:rPr altLang="fr-F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altLang="fr-FR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4016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des principales familles ou molécules d’</a:t>
            </a:r>
            <a:r>
              <a:rPr lang="fr-FR" dirty="0" err="1" smtClean="0"/>
              <a:t>atb</a:t>
            </a:r>
            <a:endParaRPr lang="fr-FR" dirty="0"/>
          </a:p>
        </p:txBody>
      </p:sp>
      <p:sp>
        <p:nvSpPr>
          <p:cNvPr id="1945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13A294-7848-46C3-A236-EDC39152B35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043812"/>
              </p:ext>
            </p:extLst>
          </p:nvPr>
        </p:nvGraphicFramePr>
        <p:xfrm>
          <a:off x="684213" y="1125538"/>
          <a:ext cx="6096000" cy="48672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/>
                <a:gridCol w="1224136"/>
                <a:gridCol w="1271464"/>
              </a:tblGrid>
              <a:tr h="36573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Molécules</a:t>
                      </a:r>
                      <a:endParaRPr lang="fr-FR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Médiane</a:t>
                      </a:r>
                      <a:endParaRPr lang="fr-FR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p25 – p75</a:t>
                      </a:r>
                      <a:endParaRPr lang="fr-FR" sz="1800" dirty="0"/>
                    </a:p>
                  </a:txBody>
                  <a:tcPr marT="45706" marB="45706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CONSOMMATION TOTALE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[170,2 - 565,3]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B-lactamines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[113,2 - 421,6]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Penicillines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[95,7 - 302,2]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lvl="1"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amoxicilline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clavulanique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[48,8 - 167,1]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lvl="1" algn="l" fontAlgn="t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[30,4 - 120,7]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C3G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(dont J01DC07 et J01DE)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[6,7 - 43,5]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Penemes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[0,1 - 5,8]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Fluoroquinolones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[18,3 - 49,2]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MLS*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[7,0 - 25,3]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Imidazoles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[2,4 - 22,1]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Aminosides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[0,6 - 19,4]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Sulfamides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[2,1 - 10,2]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Anti-SARM**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[0,5 - 8,9]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Glycopeptides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[0,3 - 6,8]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11188" y="6021388"/>
            <a:ext cx="7345362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</a:t>
            </a:r>
            <a:endParaRPr lang="fr-FR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0484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0485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C4C587-A10E-448D-8A58-845260E05BD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</a:t>
            </a:r>
            <a:br>
              <a:rPr lang="fr-FR" dirty="0" smtClean="0"/>
            </a:br>
            <a:r>
              <a:rPr lang="fr-FR" dirty="0" smtClean="0"/>
              <a:t>d’amoxicilline </a:t>
            </a:r>
            <a:r>
              <a:rPr lang="fr-FR" dirty="0" err="1" smtClean="0"/>
              <a:t>ac</a:t>
            </a:r>
            <a:r>
              <a:rPr lang="fr-FR" dirty="0" smtClean="0"/>
              <a:t>. clavulanique</a:t>
            </a:r>
            <a:endParaRPr lang="fr-FR" dirty="0"/>
          </a:p>
        </p:txBody>
      </p:sp>
      <p:sp>
        <p:nvSpPr>
          <p:cNvPr id="2150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D6804-302A-4E94-B848-D8EB89650CF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c3g</a:t>
            </a:r>
            <a:endParaRPr lang="fr-FR" dirty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253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253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A6BE6A-DA82-42C0-82CC-BE748A73C0AF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253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</a:t>
            </a:r>
            <a:r>
              <a:rPr lang="fr-FR" dirty="0" err="1" smtClean="0"/>
              <a:t>carbapénèmes</a:t>
            </a:r>
            <a:endParaRPr lang="fr-FR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355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C65B98-4B21-44C5-A3FF-47DE3FE2974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3559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214438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3372" cy="10081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700" dirty="0"/>
              <a:t>Consommations </a:t>
            </a:r>
            <a:r>
              <a:rPr lang="fr-FR" sz="2700" dirty="0" smtClean="0"/>
              <a:t>d’ATB anti-staphylocoques résistants à la </a:t>
            </a:r>
            <a:r>
              <a:rPr lang="fr-FR" sz="2700" dirty="0" err="1" smtClean="0"/>
              <a:t>méticilline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 err="1" smtClean="0"/>
              <a:t>Glycopetides</a:t>
            </a:r>
            <a:r>
              <a:rPr lang="fr-FR" sz="2000" dirty="0" smtClean="0"/>
              <a:t> + </a:t>
            </a:r>
            <a:r>
              <a:rPr lang="fr-FR" sz="2000" dirty="0" err="1" smtClean="0"/>
              <a:t>daptomycine</a:t>
            </a:r>
            <a:r>
              <a:rPr lang="fr-FR" sz="2000" dirty="0" smtClean="0"/>
              <a:t> + </a:t>
            </a:r>
            <a:r>
              <a:rPr lang="fr-FR" sz="2000" dirty="0" err="1" smtClean="0"/>
              <a:t>linezolide</a:t>
            </a:r>
            <a:endParaRPr lang="fr-FR" sz="2700" dirty="0"/>
          </a:p>
        </p:txBody>
      </p:sp>
      <p:sp>
        <p:nvSpPr>
          <p:cNvPr id="2457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F8DC72-67FA-46E1-843D-1E1D4594EA9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458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875"/>
            <a:ext cx="6651625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6628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EBBC0F-1D46-40DD-88F2-D2A9889E82B7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663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188" y="1341438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par services</a:t>
            </a:r>
            <a:endParaRPr lang="fr-FR" dirty="0"/>
          </a:p>
        </p:txBody>
      </p:sp>
      <p:sp>
        <p:nvSpPr>
          <p:cNvPr id="28675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2867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867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BC8D44-7A4C-47A4-BB64-97E4BDCA48D8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participation par services</a:t>
            </a:r>
            <a:endParaRPr lang="fr-FR" dirty="0"/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725"/>
            <a:ext cx="7859713" cy="4846638"/>
          </a:xfrm>
        </p:spPr>
        <p:txBody>
          <a:bodyPr/>
          <a:lstStyle/>
          <a:p>
            <a:pPr eaLnBrk="1" hangingPunct="1"/>
            <a:endParaRPr lang="fr-FR" altLang="fr-FR" smtClean="0"/>
          </a:p>
          <a:p>
            <a:pPr marL="292100" lvl="1" indent="0" eaLnBrk="1" hangingPunct="1">
              <a:buFont typeface="Wingdings 2" pitchFamily="18" charset="2"/>
              <a:buNone/>
            </a:pPr>
            <a:endParaRPr lang="fr-FR" altLang="fr-FR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877272"/>
              </p:ext>
            </p:extLst>
          </p:nvPr>
        </p:nvGraphicFramePr>
        <p:xfrm>
          <a:off x="1259632" y="1412776"/>
          <a:ext cx="5472112" cy="4720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072"/>
                <a:gridCol w="1944040"/>
              </a:tblGrid>
              <a:tr h="64026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Type de service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Nb de participants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/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Médecine (hors réa)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73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pPr lvl="1"/>
                      <a:r>
                        <a:rPr lang="fr-FR" sz="1800" dirty="0" smtClean="0"/>
                        <a:t>dont hématologie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8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pPr lvl="1"/>
                      <a:r>
                        <a:rPr lang="fr-FR" sz="1800" dirty="0" smtClean="0"/>
                        <a:t>dont maladies infectieuses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5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Réanimation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43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Pédiatrie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34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Chirurgie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69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Chirurgie ambulatoire</a:t>
                      </a:r>
                      <a:endParaRPr kumimoji="0"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25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Gynécologie-Obstétrique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43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SSR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86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SLD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28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Psychiatrie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37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</a:tbl>
          </a:graphicData>
        </a:graphic>
      </p:graphicFrame>
      <p:sp>
        <p:nvSpPr>
          <p:cNvPr id="2973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973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6CC2D6-E431-47FE-AA71-3825A873E35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totales d’</a:t>
            </a:r>
            <a:r>
              <a:rPr lang="fr-FR" dirty="0" err="1" smtClean="0"/>
              <a:t>atb</a:t>
            </a:r>
            <a:endParaRPr lang="fr-FR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072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072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A66CFA-3269-4D0E-8378-D70D8C909350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participation</a:t>
            </a:r>
            <a:endParaRPr lang="fr-FR" dirty="0"/>
          </a:p>
        </p:txBody>
      </p:sp>
      <p:sp>
        <p:nvSpPr>
          <p:cNvPr id="1024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r>
              <a:rPr lang="fr-FR" altLang="fr-FR" smtClean="0"/>
              <a:t>193 établissements de santé (ES) en 2015</a:t>
            </a:r>
          </a:p>
        </p:txBody>
      </p:sp>
      <p:sp>
        <p:nvSpPr>
          <p:cNvPr id="1024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024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1A5785-89DC-4837-AE63-AF52B900097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</a:t>
            </a:r>
            <a:endParaRPr lang="fr-FR" dirty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174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174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4C159F-2136-480D-8DFD-1A6ABC38F66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175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2" y="1378032"/>
            <a:ext cx="6651625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Consommations </a:t>
            </a:r>
            <a:br>
              <a:rPr lang="fr-FR" dirty="0"/>
            </a:br>
            <a:r>
              <a:rPr lang="fr-FR" dirty="0"/>
              <a:t>d’amoxicilline </a:t>
            </a:r>
            <a:r>
              <a:rPr lang="fr-FR" dirty="0" err="1"/>
              <a:t>ac</a:t>
            </a:r>
            <a:r>
              <a:rPr lang="fr-FR" dirty="0"/>
              <a:t>. clavulanique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277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277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F5E1A7-222F-418C-9AAC-CAD8FCBB4E2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32774" name="Espace réservé du contenu 6"/>
          <p:cNvSpPr>
            <a:spLocks noGrp="1"/>
          </p:cNvSpPr>
          <p:nvPr>
            <p:ph idx="1"/>
          </p:nvPr>
        </p:nvSpPr>
        <p:spPr>
          <a:xfrm>
            <a:off x="457200" y="2492375"/>
            <a:ext cx="7859713" cy="3963988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pic>
        <p:nvPicPr>
          <p:cNvPr id="32775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412875"/>
            <a:ext cx="6651625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c3g</a:t>
            </a:r>
            <a:endParaRPr lang="fr-FR" dirty="0"/>
          </a:p>
        </p:txBody>
      </p:sp>
      <p:sp>
        <p:nvSpPr>
          <p:cNvPr id="3379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379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E9F484-9B96-42C2-80EA-48EC1A5A57E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379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196975"/>
            <a:ext cx="6651625" cy="486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c3g</a:t>
            </a:r>
            <a:endParaRPr lang="fr-FR" dirty="0"/>
          </a:p>
        </p:txBody>
      </p:sp>
      <p:sp>
        <p:nvSpPr>
          <p:cNvPr id="34819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7859713" cy="54752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48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48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A8812-D9C9-46EF-9CA9-4FA2D2E0DDA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4823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57338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</a:t>
            </a:r>
            <a:r>
              <a:rPr lang="fr-FR" dirty="0" err="1" smtClean="0"/>
              <a:t>carbapénèmes</a:t>
            </a:r>
            <a:endParaRPr lang="fr-FR" dirty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584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584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089C4C-DADE-4212-857E-155FCF93308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</a:t>
            </a:r>
            <a:r>
              <a:rPr lang="fr-FR" dirty="0" err="1" smtClean="0"/>
              <a:t>carbapénèmes</a:t>
            </a:r>
            <a:endParaRPr lang="fr-FR" dirty="0"/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7859713" cy="5403850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686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687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3D4447-DA7E-47BD-82B1-81958CAA345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36803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789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789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A9C82-5C21-4E17-90B2-567576B9E8C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7895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341438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38915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7859713" cy="54752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3891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891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CFC260-A7CC-4E16-BFFF-E033BFF25FB8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891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560513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5212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/>
              <a:t>Consommations d’ATB anti-staphylocoques résistants à la </a:t>
            </a:r>
            <a:r>
              <a:rPr lang="fr-FR" sz="2400" dirty="0" err="1" smtClean="0"/>
              <a:t>méticilline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1800" dirty="0" err="1"/>
              <a:t>Glycopetides</a:t>
            </a:r>
            <a:r>
              <a:rPr lang="fr-FR" sz="1800" dirty="0"/>
              <a:t> + </a:t>
            </a:r>
            <a:r>
              <a:rPr lang="fr-FR" sz="1800" dirty="0" err="1"/>
              <a:t>daptomycine</a:t>
            </a:r>
            <a:r>
              <a:rPr lang="fr-FR" sz="1800" dirty="0"/>
              <a:t> + </a:t>
            </a:r>
            <a:r>
              <a:rPr lang="fr-FR" sz="1800" dirty="0" err="1"/>
              <a:t>linezolide</a:t>
            </a:r>
            <a:endParaRPr lang="fr-FR" sz="2400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994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994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8E32D1-D4B7-434A-A884-8F91A12B04C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9943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60513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6024"/>
            <a:ext cx="7239000" cy="8767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/>
              <a:t>Consommations d’ATB anti-staphylocoques résistants à la </a:t>
            </a:r>
            <a:r>
              <a:rPr lang="fr-FR" sz="2400" dirty="0" err="1"/>
              <a:t>méticilline</a:t>
            </a:r>
            <a:r>
              <a:rPr lang="fr-FR" sz="2400" dirty="0"/>
              <a:t> (2)</a:t>
            </a:r>
            <a:br>
              <a:rPr lang="fr-FR" sz="2400" dirty="0"/>
            </a:br>
            <a:r>
              <a:rPr lang="fr-FR" sz="1800" dirty="0" err="1"/>
              <a:t>Glycopetides</a:t>
            </a:r>
            <a:r>
              <a:rPr lang="fr-FR" sz="1800" dirty="0"/>
              <a:t> + </a:t>
            </a:r>
            <a:r>
              <a:rPr lang="fr-FR" sz="1800" dirty="0" err="1"/>
              <a:t>daptomycine</a:t>
            </a:r>
            <a:r>
              <a:rPr lang="fr-FR" sz="1800" dirty="0"/>
              <a:t> + </a:t>
            </a:r>
            <a:r>
              <a:rPr lang="fr-FR" sz="1800" dirty="0" err="1"/>
              <a:t>linezolide</a:t>
            </a:r>
            <a:endParaRPr lang="fr-FR" sz="2400" dirty="0"/>
          </a:p>
        </p:txBody>
      </p:sp>
      <p:sp>
        <p:nvSpPr>
          <p:cNvPr id="4096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4096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096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519DE1-E1FD-4825-ABF3-19195A8FFAD7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(2)</a:t>
            </a:r>
            <a:endParaRPr lang="fr-FR" dirty="0"/>
          </a:p>
        </p:txBody>
      </p:sp>
      <p:sp>
        <p:nvSpPr>
          <p:cNvPr id="1229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229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06F4F-D369-4FA2-980B-5469B6F08D0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7859713" cy="5115595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45,8 % des ES de la région</a:t>
            </a:r>
          </a:p>
          <a:p>
            <a:pPr eaLnBrk="1" hangingPunct="1"/>
            <a:r>
              <a:rPr lang="fr-FR" altLang="fr-FR" dirty="0" smtClean="0"/>
              <a:t>62,6% des lits de la région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24" y="2245355"/>
            <a:ext cx="6549412" cy="4135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médecine (n=73)</a:t>
            </a:r>
            <a:endParaRPr lang="fr-FR" dirty="0"/>
          </a:p>
        </p:txBody>
      </p:sp>
      <p:sp>
        <p:nvSpPr>
          <p:cNvPr id="4198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4656B7-A5FA-43B6-8B97-83A377F918B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244031"/>
              </p:ext>
            </p:extLst>
          </p:nvPr>
        </p:nvGraphicFramePr>
        <p:xfrm>
          <a:off x="611188" y="908720"/>
          <a:ext cx="7129462" cy="5126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2976"/>
                <a:gridCol w="1553243"/>
                <a:gridCol w="1553243"/>
              </a:tblGrid>
              <a:tr h="432718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[453,5 - 667,5]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[306,2 - 505,3]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[261,1 - 420,1]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[144,2 - 243,6]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[65,9 - 140,3]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[2,8 - 20,4]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[40,4 - 77,3]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[31,8 - 61,2]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[0,6 - 7,7]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Penemes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[1,3 - 8,3]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Fluoroquinolones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[33,5 - 64,6]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[12,5 - 26,7]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ciprofloxacine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[7,4 - 19,1]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levofloxacine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[4,4 - 12,6]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MLS*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[17,0 - 39,6]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Macrolides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[7,2 - 24,7]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Imidazoles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[12,4 - 32,3]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Aminosides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[4,5 - 14,0]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Sulfamides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[4,5 - 17,7]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Anti-SARM**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[2,2 - 11,4]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[2,0 - 8,7]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vancomycine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[1,7 - 8,4]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11188" y="6167140"/>
            <a:ext cx="7345362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chirurgie (n=69)</a:t>
            </a:r>
            <a:endParaRPr lang="fr-FR" dirty="0"/>
          </a:p>
        </p:txBody>
      </p:sp>
      <p:sp>
        <p:nvSpPr>
          <p:cNvPr id="4301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F2AF70-D649-49C1-928E-D4327CA9D53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46158"/>
              </p:ext>
            </p:extLst>
          </p:nvPr>
        </p:nvGraphicFramePr>
        <p:xfrm>
          <a:off x="579438" y="766763"/>
          <a:ext cx="7056437" cy="5479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1771"/>
                <a:gridCol w="1537333"/>
                <a:gridCol w="1537333"/>
              </a:tblGrid>
              <a:tr h="357981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[509,4 - 828,2]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435,5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[363,7 - 571,7]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[195,7 - 404,4]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[119,5 - 275,6]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[46,4 - 99,0]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 - </a:t>
                      </a:r>
                      <a:r>
                        <a:rPr lang="en-GB" sz="14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[2,1 - 16,6]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C1G (dont J01DC04)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[24,4 - 122,5]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C2G (sauf J01DC04 et J01DC07)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[0,7 - 19,3]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[11,5 - 63,9]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[9,3 - 50,1]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[0,4 - 7,3]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Penemes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[0,7 - 8,0]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Fluoroquinolones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[37,3 - 66,0]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[13,0 - 37,0]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ciprofloxacine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[7,6 - 16,9]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levofloxacine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[1,5 - 9,7]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Imidazoles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[12,0 - 65,9]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Aminosides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[12,0 - 36,4]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MLS*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[9,1 - 21,9]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Macrolides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[1,7 - 8,9]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Anti-SARM**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[3,7 - 15,6]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[3,0 - 11,7]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vancomycine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[2,8 - 11,7]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Sulfamides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[2,3 - 11,0]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31825" y="6427788"/>
            <a:ext cx="7345363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4475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chirurgie AMULATOIRE (n=25)</a:t>
            </a:r>
            <a:endParaRPr lang="fr-FR" dirty="0"/>
          </a:p>
        </p:txBody>
      </p:sp>
      <p:sp>
        <p:nvSpPr>
          <p:cNvPr id="4301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F2AF70-D649-49C1-928E-D4327CA9D53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42474"/>
              </p:ext>
            </p:extLst>
          </p:nvPr>
        </p:nvGraphicFramePr>
        <p:xfrm>
          <a:off x="579438" y="980728"/>
          <a:ext cx="7056437" cy="5453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1771"/>
                <a:gridCol w="1537333"/>
                <a:gridCol w="1537333"/>
              </a:tblGrid>
              <a:tr h="331982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[10,4 - 116,5]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[4,3 - 52,4]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[4,3 - 49,9]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[1,4 - 27,1]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[2,2 - 31,0]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 - </a:t>
                      </a:r>
                      <a:r>
                        <a:rPr lang="en-GB" sz="14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C1G (dont J01DC04)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C2G (sauf J01DC04 et J01DC07)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[0,0 - 0,5]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[0,0 - 0,5]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Penemes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Fluoroquinolones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[0,0 - 8,9]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[0,0 - 2,6]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ciprofloxacine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levofloxacine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[0,0 - 2,8]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Imidazoles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Aminosides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MLS*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[0,0 - 3,1]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Macrolides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Anti-SARM**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vancomycine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Sulfamides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67544" y="6427788"/>
            <a:ext cx="7345363" cy="4154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 smtClean="0">
                <a:latin typeface="+mn-lt"/>
                <a:cs typeface="+mn-cs"/>
              </a:rPr>
              <a:t>Streptogramines</a:t>
            </a:r>
            <a:r>
              <a:rPr lang="fr-FR" sz="1050" dirty="0" smtClean="0">
                <a:latin typeface="+mn-lt"/>
                <a:cs typeface="+mn-cs"/>
              </a:rPr>
              <a:t>   </a:t>
            </a:r>
            <a:r>
              <a:rPr lang="fr-FR" sz="1050" dirty="0"/>
              <a:t>**Anti-SARM : Glycopeptides + </a:t>
            </a:r>
            <a:r>
              <a:rPr lang="fr-FR" sz="1050" dirty="0" err="1"/>
              <a:t>linezolide</a:t>
            </a:r>
            <a:r>
              <a:rPr lang="fr-FR" sz="1050" dirty="0"/>
              <a:t> + </a:t>
            </a:r>
            <a:r>
              <a:rPr lang="fr-FR" sz="1050" dirty="0" err="1"/>
              <a:t>daptomycine</a:t>
            </a:r>
            <a:endParaRPr lang="fr-FR" sz="105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5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9974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contenu 2"/>
          <p:cNvSpPr>
            <a:spLocks noGrp="1"/>
          </p:cNvSpPr>
          <p:nvPr>
            <p:ph idx="1"/>
          </p:nvPr>
        </p:nvSpPr>
        <p:spPr>
          <a:xfrm>
            <a:off x="457200" y="765175"/>
            <a:ext cx="7859713" cy="5691188"/>
          </a:xfrm>
        </p:spPr>
        <p:txBody>
          <a:bodyPr/>
          <a:lstStyle/>
          <a:p>
            <a:pPr eaLnBrk="1" hangingPunct="1"/>
            <a:r>
              <a:rPr lang="fr-FR" altLang="fr-FR" smtClean="0"/>
              <a:t>Médecine, chirurgie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céphalosporines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403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40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AEB12B-CAC1-4B8B-B8CC-2CF6F70B70C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403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875"/>
            <a:ext cx="6651625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contenu 2"/>
          <p:cNvSpPr>
            <a:spLocks noGrp="1"/>
          </p:cNvSpPr>
          <p:nvPr>
            <p:ph idx="1"/>
          </p:nvPr>
        </p:nvSpPr>
        <p:spPr>
          <a:xfrm>
            <a:off x="457200" y="765175"/>
            <a:ext cx="7859713" cy="5691188"/>
          </a:xfrm>
        </p:spPr>
        <p:txBody>
          <a:bodyPr/>
          <a:lstStyle/>
          <a:p>
            <a:pPr eaLnBrk="1" hangingPunct="1"/>
            <a:r>
              <a:rPr lang="fr-FR" altLang="fr-FR" dirty="0"/>
              <a:t>Chirurgie ambulatoire</a:t>
            </a:r>
          </a:p>
          <a:p>
            <a:pPr eaLnBrk="1" hangingPunct="1"/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céphalosporines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403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40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AEB12B-CAC1-4B8B-B8CC-2CF6F70B70C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0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</a:t>
            </a:r>
            <a:br>
              <a:rPr lang="fr-FR" dirty="0" smtClean="0"/>
            </a:br>
            <a:r>
              <a:rPr lang="fr-FR" dirty="0" smtClean="0"/>
              <a:t>ne couvrant pas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45059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Médecine, chirurgie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4506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506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AC5DB1-0E35-4946-9987-F0AC8B3E1BF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5063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00213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couvrant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4608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7859713" cy="5403850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Médecine, chirurgie</a:t>
            </a:r>
          </a:p>
          <a:p>
            <a:pPr eaLnBrk="1" hangingPunct="1"/>
            <a:endParaRPr lang="fr-FR" altLang="fr-FR" dirty="0" smtClean="0"/>
          </a:p>
        </p:txBody>
      </p:sp>
      <p:sp>
        <p:nvSpPr>
          <p:cNvPr id="4608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608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B5AECE-B0E2-4080-BD2F-7DBE60270EFA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26233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35516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réanimation (n=43)</a:t>
            </a:r>
            <a:endParaRPr lang="fr-FR" dirty="0"/>
          </a:p>
        </p:txBody>
      </p:sp>
      <p:sp>
        <p:nvSpPr>
          <p:cNvPr id="4710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5C26CC-EC03-4009-9D10-4D3699A3B64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62879"/>
              </p:ext>
            </p:extLst>
          </p:nvPr>
        </p:nvGraphicFramePr>
        <p:xfrm>
          <a:off x="900113" y="836613"/>
          <a:ext cx="6911975" cy="5694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0255"/>
                <a:gridCol w="1505860"/>
                <a:gridCol w="1505860"/>
              </a:tblGrid>
              <a:tr h="36013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1459,1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[1250 - 1610]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β-lactamines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[752,9 - 1053]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smtClean="0">
                          <a:effectLst/>
                          <a:latin typeface="+mn-lt"/>
                        </a:rPr>
                        <a:t>Pénicillines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588,5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[478,2 - 722,6]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2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200" dirty="0">
                          <a:effectLst/>
                          <a:latin typeface="+mn-lt"/>
                        </a:rPr>
                        <a:t> clavulanique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[136,7 - 268,6]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200" dirty="0">
                          <a:effectLst/>
                          <a:latin typeface="+mn-lt"/>
                        </a:rPr>
                        <a:t> A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[150,9 - 280,2]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 - </a:t>
                      </a:r>
                      <a:r>
                        <a:rPr lang="en-GB" sz="12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[70,9 - 123,9]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[127,6 - 237,7]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2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2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[76,2 - 180,2]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2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2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[26,5 - 85,3]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Penemes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[34,0 - 103,0]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+mn-lt"/>
                        </a:rPr>
                        <a:t>Imipénème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[24,7 - 61,8]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Fluoroquinolones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[69,4 - 161,0]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+mn-lt"/>
                        </a:rPr>
                        <a:t>ofloxacine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[8,5 - 39,9]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n-lt"/>
                        </a:rPr>
                        <a:t>Ciprofloxacine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[29,8 - 79,9]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+mn-lt"/>
                        </a:rPr>
                        <a:t>lévofloxacine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[8,9 - 31,0]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Aminosides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[77,2 - 141,0]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+mn-lt"/>
                        </a:rPr>
                        <a:t>MLS (</a:t>
                      </a:r>
                      <a:r>
                        <a:rPr lang="fr-FR" sz="1200" dirty="0" smtClean="0">
                          <a:latin typeface="+mn-lt"/>
                          <a:cs typeface="+mn-cs"/>
                        </a:rPr>
                        <a:t>Macrolides, </a:t>
                      </a:r>
                      <a:r>
                        <a:rPr lang="fr-FR" sz="1200" dirty="0" err="1" smtClean="0">
                          <a:latin typeface="+mn-lt"/>
                          <a:cs typeface="+mn-cs"/>
                        </a:rPr>
                        <a:t>Lincosamides</a:t>
                      </a:r>
                      <a:r>
                        <a:rPr lang="fr-FR" sz="1200" dirty="0" smtClean="0">
                          <a:latin typeface="+mn-lt"/>
                          <a:cs typeface="+mn-cs"/>
                        </a:rPr>
                        <a:t>, </a:t>
                      </a:r>
                      <a:r>
                        <a:rPr lang="fr-FR" sz="1200" dirty="0" err="1" smtClean="0">
                          <a:latin typeface="+mn-lt"/>
                          <a:cs typeface="+mn-cs"/>
                        </a:rPr>
                        <a:t>Streptogramines</a:t>
                      </a:r>
                      <a:r>
                        <a:rPr lang="fr-FR" sz="1200" dirty="0">
                          <a:effectLst/>
                          <a:latin typeface="+mn-lt"/>
                          <a:cs typeface="Times New Roman"/>
                        </a:rPr>
                        <a:t>)</a:t>
                      </a:r>
                      <a:endParaRPr lang="fr-FR" sz="1200" dirty="0" smtClean="0">
                        <a:latin typeface="+mn-lt"/>
                        <a:cs typeface="+mn-cs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[66,2 - 117,1]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n-lt"/>
                        </a:rPr>
                        <a:t>     Macrolides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[49,1 - 103,2]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n-lt"/>
                        </a:rPr>
                        <a:t>Anti-SARM</a:t>
                      </a:r>
                      <a:r>
                        <a:rPr lang="fr-FR" sz="12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fr-FR" sz="1200" dirty="0" smtClean="0">
                          <a:latin typeface="+mn-lt"/>
                          <a:cs typeface="+mn-cs"/>
                        </a:rPr>
                        <a:t>Glycopeptides + </a:t>
                      </a:r>
                      <a:r>
                        <a:rPr lang="fr-FR" sz="1200" dirty="0" err="1" smtClean="0">
                          <a:latin typeface="+mn-lt"/>
                          <a:cs typeface="+mn-cs"/>
                        </a:rPr>
                        <a:t>linezolide</a:t>
                      </a:r>
                      <a:r>
                        <a:rPr lang="fr-FR" sz="1200" dirty="0" smtClean="0">
                          <a:latin typeface="+mn-lt"/>
                          <a:cs typeface="+mn-cs"/>
                        </a:rPr>
                        <a:t> + </a:t>
                      </a:r>
                      <a:r>
                        <a:rPr lang="fr-FR" sz="1200" dirty="0" err="1" smtClean="0">
                          <a:latin typeface="+mn-lt"/>
                          <a:cs typeface="+mn-cs"/>
                        </a:rPr>
                        <a:t>daptomycine</a:t>
                      </a:r>
                      <a:r>
                        <a:rPr lang="fr-FR" sz="1200" dirty="0" smtClean="0">
                          <a:latin typeface="+mn-lt"/>
                          <a:cs typeface="+mn-cs"/>
                        </a:rPr>
                        <a:t>)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[35,3 - 90,2]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Glycopeptides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[21,9 - 60,8]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vancomycine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[21,9 - 56,3]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Daptomycine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[0,0 - 9,2]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Linezolide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[3,9 - 23,2]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Imidazoles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[29,8 - 78,2]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Sulfamides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[18,0 - 60,3]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</a:t>
            </a:r>
            <a:br>
              <a:rPr lang="fr-FR" dirty="0" smtClean="0"/>
            </a:br>
            <a:r>
              <a:rPr lang="fr-FR" dirty="0" smtClean="0"/>
              <a:t>ne couvrant pas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dirty="0" smtClean="0"/>
              <a:t>En réanimation</a:t>
            </a: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4813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813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EA5F23-9F6E-4A38-B4B1-85498D53E5A8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813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1747838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couvrant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49155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4915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915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C573A0-48E3-4C8B-A0FC-0F36C32E158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(3)</a:t>
            </a:r>
            <a:endParaRPr lang="fr-FR" dirty="0"/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7859713" cy="5115595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Selon le statut: 31,1% public, 19,2% </a:t>
            </a:r>
            <a:r>
              <a:rPr lang="fr-FR" altLang="fr-FR" dirty="0" err="1" smtClean="0"/>
              <a:t>Espic</a:t>
            </a:r>
            <a:r>
              <a:rPr lang="fr-FR" altLang="fr-FR" dirty="0" smtClean="0"/>
              <a:t>, 49,7% privé</a:t>
            </a:r>
          </a:p>
          <a:p>
            <a:pPr eaLnBrk="1" hangingPunct="1"/>
            <a:r>
              <a:rPr lang="fr-FR" altLang="fr-FR" dirty="0" smtClean="0"/>
              <a:t>Participation par catégorie d’ES</a:t>
            </a:r>
          </a:p>
          <a:p>
            <a:pPr eaLnBrk="1" hangingPunct="1"/>
            <a:endParaRPr lang="fr-FR" altLang="fr-FR" dirty="0" smtClean="0"/>
          </a:p>
          <a:p>
            <a:pPr eaLnBrk="1" hangingPunct="1"/>
            <a:endParaRPr lang="fr-FR" altLang="fr-FR" dirty="0" smtClean="0"/>
          </a:p>
        </p:txBody>
      </p:sp>
      <p:sp>
        <p:nvSpPr>
          <p:cNvPr id="13317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331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4FF9B-03DC-42E8-8AEC-24DA1A7D40D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276475"/>
            <a:ext cx="4670425" cy="407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050"/>
            <a:ext cx="7859713" cy="55483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dirty="0" smtClean="0"/>
              <a:t>En réanimation</a:t>
            </a: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5018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018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566662-8B26-4081-ACD0-D16FF29FD5D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50182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12875"/>
            <a:ext cx="6651625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7427168" cy="876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/>
              <a:t>Consommations en gynéco-obstétrique (n=43)</a:t>
            </a:r>
            <a:endParaRPr lang="fr-FR" sz="2400" dirty="0"/>
          </a:p>
        </p:txBody>
      </p:sp>
      <p:sp>
        <p:nvSpPr>
          <p:cNvPr id="5120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C07163-7D84-476A-8043-3814EC3C9FC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32478"/>
              </p:ext>
            </p:extLst>
          </p:nvPr>
        </p:nvGraphicFramePr>
        <p:xfrm>
          <a:off x="1085850" y="1052513"/>
          <a:ext cx="6870700" cy="4722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6966"/>
                <a:gridCol w="1496867"/>
                <a:gridCol w="1496867"/>
              </a:tblGrid>
              <a:tr h="576287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>
                    <a:solidFill>
                      <a:schemeClr val="accent2"/>
                    </a:solidFill>
                  </a:tcPr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CONSOMMATION TOTALE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[277,2 - 488,2]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β-lactamines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[253,2 - 449,4]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Penicillines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[228,6 - 390,3]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637540"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6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clavulanique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[41,2 - 107,6]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637540"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A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[165,0 - 310,9]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[9,4 - 27,1]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Orales (dont J01DC07)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[5,8 - 15,1]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[1,8 - 9,3]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MLS*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[5,1 - 13,7]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Macrolides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[1,6 - 7,7]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Fluoroquinolones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[1,1 - 11,5]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[0,5 - 9,7]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Imidazoles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[1,1 - 12,6]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Aminosides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[1,9 - 7,1]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Sulfamides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[0,0 - 0,5]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Anti-SARM**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[0,0 - 0,2]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188" y="6092825"/>
            <a:ext cx="73453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239000" cy="876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</a:t>
            </a:r>
            <a:r>
              <a:rPr lang="fr-FR" dirty="0" err="1" smtClean="0"/>
              <a:t>ssr</a:t>
            </a:r>
            <a:r>
              <a:rPr lang="fr-FR" dirty="0" smtClean="0"/>
              <a:t> (n=86)</a:t>
            </a:r>
            <a:endParaRPr lang="fr-FR" dirty="0"/>
          </a:p>
        </p:txBody>
      </p:sp>
      <p:sp>
        <p:nvSpPr>
          <p:cNvPr id="5222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6B637-9182-479B-AD1C-5C39C75E791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48162"/>
              </p:ext>
            </p:extLst>
          </p:nvPr>
        </p:nvGraphicFramePr>
        <p:xfrm>
          <a:off x="611188" y="824855"/>
          <a:ext cx="7056437" cy="5340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1771"/>
                <a:gridCol w="1537333"/>
                <a:gridCol w="1537333"/>
              </a:tblGrid>
              <a:tr h="432594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[136,6 - 256,0]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[83,8 - 168,4]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Penicillines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[75,7 - 146,0]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[35,9 - 72,6]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[23,5 - 63,7]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[6,2 - 17,2]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C3G Orales (dont J01DC07)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[0,6 - 3,8]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[2,2 - 13,6]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[0,0 - 1,4]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Penemes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[0,0 - 2,4]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Fluoroquinolones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[16,7 - 32,5]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[5,2 - 12,2]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ciprofloxacine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[3,0 - 11,3]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levofloxacine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[0,9 - 6,3]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norfloxacine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[0,4 - 4,0]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MLS*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[6,5 - 14,1]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Macrolides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[1,4 - 6,0]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Streptogramines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[1,7 - 6,6]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Sulfamides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[3,6 - 11,0]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Imidazoles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[0,8 - 7,0]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Aminosides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[0,1 - 1,3]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Anti-SARM**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[0,0 - 1,7]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[0,0 - 1,6]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188" y="6165304"/>
            <a:ext cx="7345362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876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</a:t>
            </a:r>
            <a:r>
              <a:rPr lang="fr-FR" dirty="0" err="1" smtClean="0"/>
              <a:t>sLD</a:t>
            </a:r>
            <a:r>
              <a:rPr lang="fr-FR" dirty="0" smtClean="0"/>
              <a:t> (n=28)</a:t>
            </a:r>
            <a:endParaRPr lang="fr-FR" dirty="0"/>
          </a:p>
        </p:txBody>
      </p:sp>
      <p:sp>
        <p:nvSpPr>
          <p:cNvPr id="5325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9560C2-49CD-40C6-B93E-650B9EC31296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95504"/>
              </p:ext>
            </p:extLst>
          </p:nvPr>
        </p:nvGraphicFramePr>
        <p:xfrm>
          <a:off x="611188" y="836613"/>
          <a:ext cx="7129462" cy="5381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2978"/>
                <a:gridCol w="1553242"/>
                <a:gridCol w="1553242"/>
              </a:tblGrid>
              <a:tr h="50415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[63,4 - 99,7]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β-lactamines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[48,9 - 80,0]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Penicillines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[42,7 - 70,3]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amoxicilline - ac clavulanique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[21,9 - 50,7]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A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[8,1 - 23,8]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[5,0 - 11,1]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Orales (dont J01DC07)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[0,0 - 1,9]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[3,7 - 9,8]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Fluoroquinolones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[2,5 - 7,8]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[0,6 - 3,0]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ciprofloxacine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[0,3 - 2,2]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levofloxacine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[0,0 - 1,2]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norfloxacine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[0,0 - 1,1]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MLS*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[1,7 - 4,5]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Macrolides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[0,2 - 1,8]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Streptogramines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[1,0 - 3,4]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Sulfamides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[0,3 - 2,5]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Imidazoles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[0,9 - 3,1]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Aminosides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[0,0 - 0,6]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588" indent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+mn-lt"/>
                        </a:rPr>
                        <a:t>Anti-SARM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**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[0,0 - 0,3]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39552" y="6165304"/>
            <a:ext cx="73453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psychiatrie (n=37)</a:t>
            </a:r>
            <a:endParaRPr lang="fr-FR" dirty="0"/>
          </a:p>
        </p:txBody>
      </p:sp>
      <p:sp>
        <p:nvSpPr>
          <p:cNvPr id="5427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A9226E-ECC1-4874-A36C-39E8F8EA353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57613"/>
              </p:ext>
            </p:extLst>
          </p:nvPr>
        </p:nvGraphicFramePr>
        <p:xfrm>
          <a:off x="684213" y="1117347"/>
          <a:ext cx="6911975" cy="4831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0255"/>
                <a:gridCol w="1505860"/>
                <a:gridCol w="1505860"/>
              </a:tblGrid>
              <a:tr h="442813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CONSOMMATION TOTALE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[45,5 - 86,8]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β-lactamines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[31,1 - 69,7]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Penicillines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[29,8 - 69,0]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amoxicilline - ac clavulanique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[18,4 - 33,4]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A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[13,0 - 35,8]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[0,3 - 1,5]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Orales (dont J01DC07)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[0,0 - 1,1]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[0,1 - 0,4]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MLS*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[2,2 - 5,1]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Macrolides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[0,9 - 1,9]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Streptogramines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[1,0 - 3,4]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Fluoroquinolones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[2,6 - 5,6]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[1,0 - 3,4]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ciprofloxacine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[0,0 - 0,8]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levofloxacine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[0,0 - 0,5]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norfloxacine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[0,0 - 1,0]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Sulfamides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[0,0 - 1,7]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Imidazoles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[0,2 - 1,1]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560" y="5984900"/>
            <a:ext cx="7345363" cy="252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Résistances bactériennes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Pour les distributions, les résultats concernent les couples bactérie – ATB pour lesquels au moins 10 souches ont été testées</a:t>
            </a:r>
            <a:endParaRPr lang="fr-FR" dirty="0"/>
          </a:p>
        </p:txBody>
      </p:sp>
      <p:sp>
        <p:nvSpPr>
          <p:cNvPr id="6861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6861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A2ECC-6FE1-44B3-B229-437D21F593AC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Résistances bactériennes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/>
              <a:t>Incidence pour 1000 JH</a:t>
            </a:r>
            <a:endParaRPr lang="fr-FR" sz="3100" dirty="0"/>
          </a:p>
        </p:txBody>
      </p:sp>
      <p:sp>
        <p:nvSpPr>
          <p:cNvPr id="6963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696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80379-4583-4F84-8F5C-52B2714CAF2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614037"/>
              </p:ext>
            </p:extLst>
          </p:nvPr>
        </p:nvGraphicFramePr>
        <p:xfrm>
          <a:off x="323850" y="1196975"/>
          <a:ext cx="7777162" cy="4905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584"/>
                <a:gridCol w="736405"/>
                <a:gridCol w="951939"/>
                <a:gridCol w="215534"/>
                <a:gridCol w="727425"/>
                <a:gridCol w="727425"/>
                <a:gridCol w="727425"/>
                <a:gridCol w="727425"/>
              </a:tblGrid>
              <a:tr h="2878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Bactéries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Incidence des souches résistantes (pour 1000JH)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Distribution</a:t>
                      </a:r>
                      <a:endParaRPr lang="fr-FR" sz="16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Moyenne*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ES**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p25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Médiane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p75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Staphylococcus aureus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R oxacilline (=SARM)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0,48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Pseudomonas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aeruginosa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ceftazidime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0,21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imipeneme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0,28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0,21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Enterobacter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cloacae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24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 ou R au </a:t>
                      </a:r>
                      <a:r>
                        <a:rPr lang="fr-FR" sz="1600" u="none" strike="noStrike" dirty="0" err="1">
                          <a:effectLst/>
                        </a:rPr>
                        <a:t>cefotaxime</a:t>
                      </a:r>
                      <a:r>
                        <a:rPr lang="fr-FR" sz="1600" u="none" strike="noStrike" dirty="0">
                          <a:effectLst/>
                        </a:rPr>
                        <a:t> </a:t>
                      </a:r>
                      <a:r>
                        <a:rPr lang="fr-FR" sz="1600" u="none" strike="noStrike" dirty="0" smtClean="0">
                          <a:effectLst/>
                        </a:rPr>
                        <a:t/>
                      </a:r>
                      <a:br>
                        <a:rPr lang="fr-FR" sz="1600" u="none" strike="noStrike" dirty="0" smtClean="0">
                          <a:effectLst/>
                        </a:rPr>
                      </a:br>
                      <a:r>
                        <a:rPr lang="fr-FR" sz="1200" u="none" strike="noStrike" dirty="0" smtClean="0">
                          <a:effectLst/>
                        </a:rPr>
                        <a:t>(</a:t>
                      </a:r>
                      <a:r>
                        <a:rPr lang="fr-FR" sz="1200" u="none" strike="noStrike" dirty="0">
                          <a:effectLst/>
                        </a:rPr>
                        <a:t>ou </a:t>
                      </a:r>
                      <a:r>
                        <a:rPr lang="fr-FR" sz="1200" u="none" strike="noStrike" dirty="0" err="1">
                          <a:effectLst/>
                        </a:rPr>
                        <a:t>ceftriaxone</a:t>
                      </a:r>
                      <a:r>
                        <a:rPr lang="fr-FR" sz="1200" u="none" strike="noStrike" dirty="0">
                          <a:effectLst/>
                        </a:rPr>
                        <a:t> ou </a:t>
                      </a:r>
                      <a:r>
                        <a:rPr lang="fr-FR" sz="1200" u="none" strike="noStrike" dirty="0" err="1">
                          <a:effectLst/>
                        </a:rPr>
                        <a:t>ceftazidime</a:t>
                      </a:r>
                      <a:r>
                        <a:rPr lang="fr-FR" sz="1200" u="none" strike="noStrike" dirty="0">
                          <a:effectLst/>
                        </a:rPr>
                        <a:t>)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0,32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Escherichia coli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0,89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1,31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Klebsiella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pneumoniae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0,42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 ou R ciprofloxacine</a:t>
                      </a:r>
                      <a:endParaRPr lang="fr-F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9792" name="ZoneTexte 8"/>
          <p:cNvSpPr txBox="1">
            <a:spLocks noChangeArrowheads="1"/>
          </p:cNvSpPr>
          <p:nvPr/>
        </p:nvSpPr>
        <p:spPr bwMode="auto">
          <a:xfrm>
            <a:off x="323850" y="6092825"/>
            <a:ext cx="7993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latin typeface="Trebuchet MS" pitchFamily="34" charset="0"/>
              </a:rPr>
              <a:t>*Incidence moyenne: somme des souches résistances dans l'ensemble du réseau / somme des JH du réseau*1000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latin typeface="Trebuchet MS" pitchFamily="34" charset="0"/>
              </a:rPr>
              <a:t>**Nombre d'ES ayant testé au moins 10 souches pour le couple bactérie-ATB concerné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Résistances bactériennes</a:t>
            </a:r>
            <a:br>
              <a:rPr lang="fr-FR" dirty="0" smtClean="0"/>
            </a:br>
            <a:r>
              <a:rPr lang="fr-FR" sz="2200" dirty="0" smtClean="0"/>
              <a:t>Pourcentage de résistance au sein de l’espèce</a:t>
            </a:r>
            <a:endParaRPr lang="fr-FR" sz="2200" dirty="0"/>
          </a:p>
        </p:txBody>
      </p:sp>
      <p:sp>
        <p:nvSpPr>
          <p:cNvPr id="7065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0886D6-E26C-40A9-BF84-7521F4D7D8A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471637"/>
              </p:ext>
            </p:extLst>
          </p:nvPr>
        </p:nvGraphicFramePr>
        <p:xfrm>
          <a:off x="323850" y="1268413"/>
          <a:ext cx="7777162" cy="4931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584"/>
                <a:gridCol w="736405"/>
                <a:gridCol w="951939"/>
                <a:gridCol w="215534"/>
                <a:gridCol w="727425"/>
                <a:gridCol w="727425"/>
                <a:gridCol w="727425"/>
                <a:gridCol w="727425"/>
              </a:tblGrid>
              <a:tr h="2883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Bactéries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Pourcentage de résistance au sein de l’espèce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Distribution</a:t>
                      </a:r>
                      <a:endParaRPr lang="fr-FR" sz="16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Moyenne*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ES**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p25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Médiane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p75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Staphylococcus aureus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R oxacilline (=SARM)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24,0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Pseudomonas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aeruginosa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ceftazidime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imipeneme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20,1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14,3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Enterobacter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cloacae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24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 ou R au </a:t>
                      </a:r>
                      <a:r>
                        <a:rPr lang="fr-FR" sz="1600" u="none" strike="noStrike" dirty="0" err="1">
                          <a:effectLst/>
                        </a:rPr>
                        <a:t>cefotaxime</a:t>
                      </a:r>
                      <a:r>
                        <a:rPr lang="fr-FR" sz="1600" u="none" strike="noStrike" dirty="0">
                          <a:effectLst/>
                        </a:rPr>
                        <a:t> </a:t>
                      </a:r>
                      <a:r>
                        <a:rPr lang="fr-FR" sz="1600" u="none" strike="noStrike" dirty="0" smtClean="0">
                          <a:effectLst/>
                        </a:rPr>
                        <a:t/>
                      </a:r>
                      <a:br>
                        <a:rPr lang="fr-FR" sz="1600" u="none" strike="noStrike" dirty="0" smtClean="0">
                          <a:effectLst/>
                        </a:rPr>
                      </a:br>
                      <a:r>
                        <a:rPr lang="fr-FR" sz="1200" u="none" strike="noStrike" dirty="0" smtClean="0">
                          <a:effectLst/>
                        </a:rPr>
                        <a:t>(</a:t>
                      </a:r>
                      <a:r>
                        <a:rPr lang="fr-FR" sz="1200" u="none" strike="noStrike" dirty="0">
                          <a:effectLst/>
                        </a:rPr>
                        <a:t>ou </a:t>
                      </a:r>
                      <a:r>
                        <a:rPr lang="fr-FR" sz="1200" u="none" strike="noStrike" dirty="0" err="1">
                          <a:effectLst/>
                        </a:rPr>
                        <a:t>ceftriaxone</a:t>
                      </a:r>
                      <a:r>
                        <a:rPr lang="fr-FR" sz="1200" u="none" strike="noStrike" dirty="0">
                          <a:effectLst/>
                        </a:rPr>
                        <a:t> ou </a:t>
                      </a:r>
                      <a:r>
                        <a:rPr lang="fr-FR" sz="1200" u="none" strike="noStrike" dirty="0" err="1">
                          <a:effectLst/>
                        </a:rPr>
                        <a:t>ceftazidime</a:t>
                      </a:r>
                      <a:r>
                        <a:rPr lang="fr-FR" sz="1200" u="none" strike="noStrike" dirty="0">
                          <a:effectLst/>
                        </a:rPr>
                        <a:t>)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Escherichia coli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17,0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Klebsiella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pneumoniae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36,8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0816" name="ZoneTexte 8"/>
          <p:cNvSpPr txBox="1">
            <a:spLocks noChangeArrowheads="1"/>
          </p:cNvSpPr>
          <p:nvPr/>
        </p:nvSpPr>
        <p:spPr bwMode="auto">
          <a:xfrm>
            <a:off x="323850" y="6247531"/>
            <a:ext cx="7777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latin typeface="Trebuchet MS" pitchFamily="34" charset="0"/>
              </a:rPr>
              <a:t>**Nombre d'ES ayant testé au moins 10 souches pour le couple bactérie-ATB concerné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7128792" cy="1362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d’antibiotiques et résistances bactériennes</a:t>
            </a:r>
            <a:endParaRPr lang="fr-FR" dirty="0"/>
          </a:p>
        </p:txBody>
      </p:sp>
      <p:sp>
        <p:nvSpPr>
          <p:cNvPr id="7168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7168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168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47E480-BCB6-4359-BCA9-6D595957E63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7300664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Représentation graphique de </a:t>
            </a:r>
            <a:r>
              <a:rPr lang="fr-FR" dirty="0" err="1" smtClean="0"/>
              <a:t>monnet</a:t>
            </a:r>
            <a:endParaRPr lang="fr-FR" dirty="0"/>
          </a:p>
        </p:txBody>
      </p:sp>
      <p:pic>
        <p:nvPicPr>
          <p:cNvPr id="727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25538"/>
            <a:ext cx="6042025" cy="4159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270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CE8694-48F9-4D32-8D4A-1C1EA315218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684213" y="5445125"/>
            <a:ext cx="7488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Trebuchet MS" pitchFamily="34" charset="0"/>
              </a:rPr>
              <a:t>Les figures à venir suivent le modèle proposé par DL Monnet* pour la surveillance en réseau des consommations d’AB et des résistances bactériennes.</a:t>
            </a:r>
          </a:p>
        </p:txBody>
      </p:sp>
      <p:sp>
        <p:nvSpPr>
          <p:cNvPr id="72711" name="ZoneTexte 6"/>
          <p:cNvSpPr txBox="1">
            <a:spLocks noChangeArrowheads="1"/>
          </p:cNvSpPr>
          <p:nvPr/>
        </p:nvSpPr>
        <p:spPr bwMode="auto">
          <a:xfrm>
            <a:off x="684213" y="6369050"/>
            <a:ext cx="748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latin typeface="Trebuchet MS" pitchFamily="34" charset="0"/>
              </a:rPr>
              <a:t>*DL Monnet, Ann Fr Anesth Réanim 2000 ; 19 : 409-17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(4)</a:t>
            </a:r>
            <a:endParaRPr lang="fr-FR" dirty="0"/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Participation au sein des catégories d’ES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14341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434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272822-0972-45F3-8CE8-08699273B4FA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02273"/>
            <a:ext cx="5804843" cy="489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Expliquer les résistances par les consommations ?</a:t>
            </a:r>
            <a:endParaRPr lang="fr-FR" dirty="0"/>
          </a:p>
        </p:txBody>
      </p:sp>
      <p:sp>
        <p:nvSpPr>
          <p:cNvPr id="73731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r>
              <a:rPr lang="fr-FR" altLang="fr-FR" smtClean="0"/>
              <a:t> </a:t>
            </a:r>
          </a:p>
        </p:txBody>
      </p:sp>
      <p:sp>
        <p:nvSpPr>
          <p:cNvPr id="7373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373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479E3B-E70C-4A3F-B5BF-A38B3D2AA6E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e. coli </a:t>
            </a:r>
            <a:r>
              <a:rPr lang="fr-FR" dirty="0" err="1" smtClean="0"/>
              <a:t>cipro</a:t>
            </a:r>
            <a:r>
              <a:rPr lang="fr-FR" dirty="0" smtClean="0"/>
              <a:t> i/r et consommations de fluoroquinolones</a:t>
            </a:r>
            <a:endParaRPr lang="fr-FR" dirty="0"/>
          </a:p>
        </p:txBody>
      </p:sp>
      <p:sp>
        <p:nvSpPr>
          <p:cNvPr id="7475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475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7D198A-2F25-4F6B-B926-6F7A6E51DEA7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e. coli </a:t>
            </a:r>
            <a:r>
              <a:rPr lang="fr-FR" dirty="0" err="1" smtClean="0"/>
              <a:t>ctx</a:t>
            </a:r>
            <a:r>
              <a:rPr lang="fr-FR" dirty="0" smtClean="0"/>
              <a:t> (</a:t>
            </a:r>
            <a:r>
              <a:rPr lang="fr-FR" dirty="0" err="1" smtClean="0"/>
              <a:t>cro</a:t>
            </a:r>
            <a:r>
              <a:rPr lang="fr-FR" dirty="0" smtClean="0"/>
              <a:t>) i/r et consommations de C3G</a:t>
            </a:r>
            <a:endParaRPr lang="fr-FR" dirty="0"/>
          </a:p>
        </p:txBody>
      </p:sp>
      <p:sp>
        <p:nvSpPr>
          <p:cNvPr id="75779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5780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19B723-01D3-4D5B-BCB1-E00321D2496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392048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</a:t>
            </a:r>
            <a:r>
              <a:rPr lang="fr-FR" dirty="0"/>
              <a:t>p. </a:t>
            </a:r>
            <a:r>
              <a:rPr lang="fr-FR" dirty="0" err="1"/>
              <a:t>aeruginosa</a:t>
            </a:r>
            <a:r>
              <a:rPr lang="fr-FR" dirty="0"/>
              <a:t> </a:t>
            </a:r>
            <a:r>
              <a:rPr lang="fr-FR" dirty="0" err="1" smtClean="0"/>
              <a:t>imp</a:t>
            </a:r>
            <a:r>
              <a:rPr lang="fr-FR" dirty="0" smtClean="0"/>
              <a:t> i/r et consommations d’</a:t>
            </a:r>
            <a:r>
              <a:rPr lang="fr-FR" dirty="0" err="1" smtClean="0"/>
              <a:t>imipénème+méropenème</a:t>
            </a:r>
            <a:endParaRPr lang="fr-FR" dirty="0"/>
          </a:p>
        </p:txBody>
      </p:sp>
      <p:sp>
        <p:nvSpPr>
          <p:cNvPr id="76803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6804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B14294-CA57-4A60-93B5-B22BB700C7CA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</a:t>
            </a:r>
            <a:r>
              <a:rPr lang="fr-FR" dirty="0" err="1" smtClean="0"/>
              <a:t>sarm</a:t>
            </a:r>
            <a:r>
              <a:rPr lang="fr-FR" dirty="0" smtClean="0"/>
              <a:t> et </a:t>
            </a:r>
            <a:br>
              <a:rPr lang="fr-FR" dirty="0" smtClean="0"/>
            </a:b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77827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782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018F4-CBBF-401C-BA51-599A9A207A9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1988840"/>
            <a:ext cx="6255488" cy="252028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L’écologie bactérienne (résistances) locale peut-elle expliquer les consommations ?</a:t>
            </a:r>
            <a:endParaRPr lang="fr-FR" dirty="0"/>
          </a:p>
        </p:txBody>
      </p:sp>
      <p:sp>
        <p:nvSpPr>
          <p:cNvPr id="78851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4652963"/>
            <a:ext cx="6256337" cy="74295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7885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885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49131D-D993-4420-9E0B-3193DB79AE4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e. coli </a:t>
            </a:r>
            <a:r>
              <a:rPr lang="fr-FR" dirty="0" err="1" smtClean="0"/>
              <a:t>ctx</a:t>
            </a:r>
            <a:r>
              <a:rPr lang="fr-FR" dirty="0" smtClean="0"/>
              <a:t> (</a:t>
            </a:r>
            <a:r>
              <a:rPr lang="fr-FR" dirty="0" err="1" smtClean="0"/>
              <a:t>cro</a:t>
            </a:r>
            <a:r>
              <a:rPr lang="fr-FR" dirty="0" smtClean="0"/>
              <a:t>) i/r et consommations de pénèmes</a:t>
            </a:r>
            <a:endParaRPr lang="fr-FR" dirty="0"/>
          </a:p>
        </p:txBody>
      </p:sp>
      <p:sp>
        <p:nvSpPr>
          <p:cNvPr id="7987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987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5A505F-AFB5-4B9A-B037-2C4BF08886C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</a:t>
            </a:r>
            <a:r>
              <a:rPr lang="fr-FR" dirty="0" err="1" smtClean="0"/>
              <a:t>sarm</a:t>
            </a:r>
            <a:r>
              <a:rPr lang="fr-FR" dirty="0" smtClean="0"/>
              <a:t> et consommations de </a:t>
            </a:r>
            <a:r>
              <a:rPr lang="fr-FR" sz="2700" dirty="0" err="1" smtClean="0"/>
              <a:t>Glycopeptides+daptomycine+linezolide</a:t>
            </a:r>
            <a:endParaRPr lang="fr-FR" sz="2700" dirty="0"/>
          </a:p>
        </p:txBody>
      </p:sp>
      <p:sp>
        <p:nvSpPr>
          <p:cNvPr id="8089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8090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3FB3B-4F95-43CF-966C-D9645B6E77CF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d’antifungiques</a:t>
            </a:r>
            <a:endParaRPr lang="fr-FR" dirty="0"/>
          </a:p>
        </p:txBody>
      </p:sp>
      <p:sp>
        <p:nvSpPr>
          <p:cNvPr id="8192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r>
              <a:rPr lang="fr-FR" altLang="fr-FR" smtClean="0"/>
              <a:t>Cf. annexe</a:t>
            </a:r>
          </a:p>
        </p:txBody>
      </p:sp>
      <p:sp>
        <p:nvSpPr>
          <p:cNvPr id="8192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8192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585104-66F1-4269-A91B-83ACDD2406D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(5)</a:t>
            </a:r>
            <a:endParaRPr lang="fr-FR" dirty="0"/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Participation selon la taille des 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1536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536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339D4-74D3-4798-ADB8-42E1B73644A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133600"/>
            <a:ext cx="7038060" cy="4249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d’antibiotiques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 smtClean="0"/>
              <a:t>Dans l’ensemble de l’établissement (N=193)</a:t>
            </a:r>
            <a:endParaRPr lang="fr-FR" sz="2800" dirty="0"/>
          </a:p>
        </p:txBody>
      </p:sp>
      <p:sp>
        <p:nvSpPr>
          <p:cNvPr id="1638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08DCD4-16EC-4090-BD11-480D7ED7EEA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totales d’</a:t>
            </a:r>
            <a:r>
              <a:rPr lang="fr-FR" dirty="0" err="1" smtClean="0"/>
              <a:t>atb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en fonction du % de lits de court séjour (CS)</a:t>
            </a:r>
            <a:endParaRPr lang="fr-FR" sz="2700" dirty="0"/>
          </a:p>
        </p:txBody>
      </p:sp>
      <p:sp>
        <p:nvSpPr>
          <p:cNvPr id="17412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7413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A14A9-89CA-4ED5-B5C4-1C4D373DA1A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258888" y="5300663"/>
          <a:ext cx="5903913" cy="1219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07958"/>
                <a:gridCol w="1151983"/>
                <a:gridCol w="1088333"/>
                <a:gridCol w="855639"/>
              </a:tblGrid>
              <a:tr h="288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&gt;2/3 de lits de CS</a:t>
                      </a:r>
                    </a:p>
                    <a:p>
                      <a:endParaRPr lang="fr-FR" sz="1400" b="0" dirty="0"/>
                    </a:p>
                  </a:txBody>
                  <a:tcPr marL="91428" marR="91428"/>
                </a:tc>
                <a:tc rowSpan="2">
                  <a:txBody>
                    <a:bodyPr/>
                    <a:lstStyle/>
                    <a:p>
                      <a:r>
                        <a:rPr lang="fr-FR" sz="1400" b="0" dirty="0" smtClean="0"/>
                        <a:t>Groupe</a:t>
                      </a:r>
                      <a:r>
                        <a:rPr lang="fr-FR" sz="1400" b="0" baseline="0" dirty="0" smtClean="0"/>
                        <a:t> 1 </a:t>
                      </a:r>
                      <a:endParaRPr lang="fr-FR" sz="1400" b="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baseline="0" dirty="0" smtClean="0"/>
                        <a:t>≤ 300 lits</a:t>
                      </a:r>
                      <a:endParaRPr lang="fr-FR" sz="1400" b="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28 ES</a:t>
                      </a:r>
                      <a:endParaRPr lang="fr-FR" sz="1400" b="0" dirty="0"/>
                    </a:p>
                  </a:txBody>
                  <a:tcPr marL="91428" marR="91428"/>
                </a:tc>
              </a:tr>
              <a:tr h="28800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&gt; 300 lits</a:t>
                      </a:r>
                      <a:endParaRPr lang="fr-FR" sz="1400" dirty="0" smtClean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70 </a:t>
                      </a:r>
                      <a:r>
                        <a:rPr lang="fr-FR" sz="1400" b="0" dirty="0" smtClean="0"/>
                        <a:t>ES</a:t>
                      </a:r>
                    </a:p>
                  </a:txBody>
                  <a:tcPr marL="91428" marR="91428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&gt;1/3 à ≤2/3 de lits de CS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Groupe</a:t>
                      </a:r>
                      <a:r>
                        <a:rPr lang="fr-FR" sz="1400" b="0" baseline="0" dirty="0" smtClean="0"/>
                        <a:t> 2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15 </a:t>
                      </a:r>
                      <a:r>
                        <a:rPr lang="fr-FR" sz="1400" b="0" dirty="0" smtClean="0"/>
                        <a:t>ES</a:t>
                      </a:r>
                    </a:p>
                  </a:txBody>
                  <a:tcPr marL="91428" marR="91428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≤1/3 lits de CS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Groupe</a:t>
                      </a:r>
                      <a:r>
                        <a:rPr lang="fr-FR" sz="1400" b="0" baseline="0" dirty="0" smtClean="0"/>
                        <a:t> 3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80 </a:t>
                      </a:r>
                      <a:r>
                        <a:rPr lang="fr-FR" sz="1400" b="0" dirty="0" smtClean="0"/>
                        <a:t>ES</a:t>
                      </a:r>
                    </a:p>
                  </a:txBody>
                  <a:tcPr marL="91428" marR="91428"/>
                </a:tc>
              </a:tr>
            </a:tbl>
          </a:graphicData>
        </a:graphic>
      </p:graphicFrame>
      <p:pic>
        <p:nvPicPr>
          <p:cNvPr id="17438" name="Picture 3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125538"/>
            <a:ext cx="5689600" cy="4164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totales d’</a:t>
            </a:r>
            <a:r>
              <a:rPr lang="fr-FR" dirty="0" err="1" smtClean="0"/>
              <a:t>atb</a:t>
            </a:r>
            <a:endParaRPr lang="fr-FR" dirty="0"/>
          </a:p>
        </p:txBody>
      </p:sp>
      <p:sp>
        <p:nvSpPr>
          <p:cNvPr id="1843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F8BC55-D6AB-4817-BE8F-A7DA66722CB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8437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41438"/>
            <a:ext cx="6651625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13607</TotalTime>
  <Words>2928</Words>
  <Application>Microsoft Office PowerPoint</Application>
  <PresentationFormat>Affichage à l'écran (4:3)</PresentationFormat>
  <Paragraphs>1020</Paragraphs>
  <Slides>58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58</vt:i4>
      </vt:variant>
    </vt:vector>
  </HeadingPairs>
  <TitlesOfParts>
    <vt:vector size="59" baseType="lpstr">
      <vt:lpstr>Opulent</vt:lpstr>
      <vt:lpstr>Réseau ATB  CClin Paris-Nord résultats 2015 Ile-de-France</vt:lpstr>
      <vt:lpstr>participation</vt:lpstr>
      <vt:lpstr>Es participants (2)</vt:lpstr>
      <vt:lpstr>Es participants (3)</vt:lpstr>
      <vt:lpstr>Es participants (4)</vt:lpstr>
      <vt:lpstr>Es participants (5)</vt:lpstr>
      <vt:lpstr>Consommations d’antibiotiques</vt:lpstr>
      <vt:lpstr>Consommations totales d’atb en fonction du % de lits de court séjour (CS)</vt:lpstr>
      <vt:lpstr>Consommations totales d’atb</vt:lpstr>
      <vt:lpstr>Consommations des principales familles ou molécules d’atb</vt:lpstr>
      <vt:lpstr>Consommations de b-lactamines</vt:lpstr>
      <vt:lpstr>Consommations  d’amoxicilline ac. clavulanique</vt:lpstr>
      <vt:lpstr>Consommations de c3g</vt:lpstr>
      <vt:lpstr>Consommations de carbapénèmes</vt:lpstr>
      <vt:lpstr>Consommations d’ATB anti-staphylocoques résistants à la méticilline Glycopetides + daptomycine + linezolide</vt:lpstr>
      <vt:lpstr>Consommations de fluoroquinolones</vt:lpstr>
      <vt:lpstr>Consommations par services</vt:lpstr>
      <vt:lpstr>participation par services</vt:lpstr>
      <vt:lpstr>Consommations totales d’atb</vt:lpstr>
      <vt:lpstr>Consommations de b-lactamines</vt:lpstr>
      <vt:lpstr>Consommations  d’amoxicilline ac. clavulanique</vt:lpstr>
      <vt:lpstr>Consommations de c3g</vt:lpstr>
      <vt:lpstr>Consommations de c3g</vt:lpstr>
      <vt:lpstr>Consommations de carbapénèmes</vt:lpstr>
      <vt:lpstr>Consommations de carbapénèmes</vt:lpstr>
      <vt:lpstr>Consommations de fluoroquinolones</vt:lpstr>
      <vt:lpstr>Consommations de fluoroquinolones</vt:lpstr>
      <vt:lpstr>Consommations d’ATB anti-staphylocoques résistants à la méticilline Glycopetides + daptomycine + linezolide</vt:lpstr>
      <vt:lpstr>Consommations d’ATB anti-staphylocoques résistants à la méticilline (2) Glycopetides + daptomycine + linezolide</vt:lpstr>
      <vt:lpstr>Consommations en médecine (n=73)</vt:lpstr>
      <vt:lpstr>Consommations en chirurgie (n=69)</vt:lpstr>
      <vt:lpstr>Consommations en chirurgie AMULATOIRE (n=25)</vt:lpstr>
      <vt:lpstr>Consommations de céphalosporines </vt:lpstr>
      <vt:lpstr>Consommations de céphalosporines </vt:lpstr>
      <vt:lpstr>Consommations de B-lactamines  ne couvrant pas P. aeruginosa</vt:lpstr>
      <vt:lpstr>Consommations de B-lactamines couvrant P. aeruginosa</vt:lpstr>
      <vt:lpstr>Consommations en réanimation (n=43)</vt:lpstr>
      <vt:lpstr>Consommations de B-lactamines  ne couvrant pas P. aeruginosa</vt:lpstr>
      <vt:lpstr>Consommations de B-lactamines couvrant P. aeruginosa</vt:lpstr>
      <vt:lpstr>Consommations de fluoroquinolones</vt:lpstr>
      <vt:lpstr>Consommations en gynéco-obstétrique (n=43)</vt:lpstr>
      <vt:lpstr>Consommations en ssr (n=86)</vt:lpstr>
      <vt:lpstr>Consommations en sLD (n=28)</vt:lpstr>
      <vt:lpstr>Consommations en psychiatrie (n=37)</vt:lpstr>
      <vt:lpstr>Résistances bactériennes</vt:lpstr>
      <vt:lpstr>Résistances bactériennes Incidence pour 1000 JH</vt:lpstr>
      <vt:lpstr>Résistances bactériennes Pourcentage de résistance au sein de l’espèce</vt:lpstr>
      <vt:lpstr>Consommations d’antibiotiques et résistances bactériennes</vt:lpstr>
      <vt:lpstr>Représentation graphique de monnet</vt:lpstr>
      <vt:lpstr>Expliquer les résistances par les consommations ?</vt:lpstr>
      <vt:lpstr>Incidence de e. coli cipro i/r et consommations de fluoroquinolones</vt:lpstr>
      <vt:lpstr>Incidence de e. coli ctx (cro) i/r et consommations de C3G</vt:lpstr>
      <vt:lpstr>Incidence de p. aeruginosa imp i/r et consommations d’imipénème+méropenème</vt:lpstr>
      <vt:lpstr>Incidence de sarm et  consommations de fluoroquinolones</vt:lpstr>
      <vt:lpstr>L’écologie bactérienne (résistances) locale peut-elle expliquer les consommations ?</vt:lpstr>
      <vt:lpstr>Incidence de e. coli ctx (cro) i/r et consommations de pénèmes</vt:lpstr>
      <vt:lpstr>Incidence de sarm et consommations de Glycopeptides+daptomycine+linezolide</vt:lpstr>
      <vt:lpstr>Consommations d’antifungiques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LACAVÉ Ludivine</dc:creator>
  <cp:lastModifiedBy>Ludivine Lacavé</cp:lastModifiedBy>
  <cp:revision>146</cp:revision>
  <dcterms:created xsi:type="dcterms:W3CDTF">2015-09-24T12:50:29Z</dcterms:created>
  <dcterms:modified xsi:type="dcterms:W3CDTF">2016-12-02T14:33:22Z</dcterms:modified>
</cp:coreProperties>
</file>