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47" r:id="rId11"/>
    <p:sldId id="266" r:id="rId12"/>
    <p:sldId id="267" r:id="rId13"/>
    <p:sldId id="268" r:id="rId14"/>
    <p:sldId id="269" r:id="rId15"/>
    <p:sldId id="274" r:id="rId16"/>
    <p:sldId id="271" r:id="rId17"/>
    <p:sldId id="280" r:id="rId18"/>
    <p:sldId id="275" r:id="rId19"/>
    <p:sldId id="281" r:id="rId20"/>
    <p:sldId id="283" r:id="rId21"/>
    <p:sldId id="284" r:id="rId22"/>
    <p:sldId id="285" r:id="rId23"/>
    <p:sldId id="291" r:id="rId24"/>
    <p:sldId id="286" r:id="rId25"/>
    <p:sldId id="292" r:id="rId26"/>
    <p:sldId id="289" r:id="rId27"/>
    <p:sldId id="290" r:id="rId28"/>
    <p:sldId id="293" r:id="rId29"/>
    <p:sldId id="346" r:id="rId30"/>
    <p:sldId id="348" r:id="rId31"/>
    <p:sldId id="349" r:id="rId32"/>
    <p:sldId id="361" r:id="rId33"/>
    <p:sldId id="294" r:id="rId34"/>
    <p:sldId id="362" r:id="rId35"/>
    <p:sldId id="296" r:id="rId36"/>
    <p:sldId id="295" r:id="rId37"/>
    <p:sldId id="350" r:id="rId38"/>
    <p:sldId id="298" r:id="rId39"/>
    <p:sldId id="297" r:id="rId40"/>
    <p:sldId id="299" r:id="rId41"/>
    <p:sldId id="356" r:id="rId42"/>
    <p:sldId id="352" r:id="rId43"/>
    <p:sldId id="357" r:id="rId44"/>
    <p:sldId id="353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394" r:id="rId5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086" autoAdjust="0"/>
    <p:restoredTop sz="89146" autoAdjust="0"/>
  </p:normalViewPr>
  <p:slideViewPr>
    <p:cSldViewPr>
      <p:cViewPr>
        <p:scale>
          <a:sx n="100" d="100"/>
          <a:sy n="100" d="100"/>
        </p:scale>
        <p:origin x="-1872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7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29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Répartition des lits participants</a:t>
            </a:r>
          </a:p>
        </c:rich>
      </c:tx>
      <c:layout>
        <c:manualLayout>
          <c:xMode val="edge"/>
          <c:yMode val="edge"/>
          <c:x val="0.2996763966029376"/>
          <c:y val="5.12820512820512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45243061872987"/>
          <c:y val="7.1428667245271776E-2"/>
          <c:w val="0.6932414878627734"/>
          <c:h val="0.741759236777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Tableaux!$B$8</c:f>
              <c:strCache>
                <c:ptCount val="1"/>
                <c:pt idx="0">
                  <c:v>Lits participants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Tableaux!$A$9</c:f>
              <c:strCache>
                <c:ptCount val="1"/>
                <c:pt idx="0">
                  <c:v>Ile-De-France (N=235 ES)</c:v>
                </c:pt>
              </c:strCache>
            </c:strRef>
          </c:cat>
          <c:val>
            <c:numRef>
              <c:f>Tableaux!$B$9</c:f>
              <c:numCache>
                <c:formatCode>General</c:formatCode>
                <c:ptCount val="1"/>
                <c:pt idx="0">
                  <c:v>48272</c:v>
                </c:pt>
              </c:numCache>
            </c:numRef>
          </c:val>
        </c:ser>
        <c:ser>
          <c:idx val="1"/>
          <c:order val="1"/>
          <c:tx>
            <c:strRef>
              <c:f>Tableaux!$C$8</c:f>
              <c:strCache>
                <c:ptCount val="1"/>
                <c:pt idx="0">
                  <c:v>Lits IdF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Tableaux!$A$9</c:f>
              <c:strCache>
                <c:ptCount val="1"/>
                <c:pt idx="0">
                  <c:v>Ile-De-France (N=235 ES)</c:v>
                </c:pt>
              </c:strCache>
            </c:strRef>
          </c:cat>
          <c:val>
            <c:numRef>
              <c:f>Tableaux!$C$9</c:f>
              <c:numCache>
                <c:formatCode>General</c:formatCode>
                <c:ptCount val="1"/>
                <c:pt idx="0">
                  <c:v>65814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11575040"/>
        <c:axId val="68267392"/>
      </c:barChart>
      <c:catAx>
        <c:axId val="1115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68267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8267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1575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017403803727307"/>
          <c:y val="0.2463372847624816"/>
          <c:w val="0.2357020883654708"/>
          <c:h val="0.220696259121455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ES participants par type de structure</a:t>
            </a:r>
          </a:p>
        </c:rich>
      </c:tx>
      <c:layout>
        <c:manualLayout>
          <c:xMode val="edge"/>
          <c:yMode val="edge"/>
          <c:x val="0.11959183673469388"/>
          <c:y val="4.6838407494145202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7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Tableaux!$A$24:$A$31</c:f>
              <c:strCache>
                <c:ptCount val="8"/>
                <c:pt idx="0">
                  <c:v>CHR/CHU</c:v>
                </c:pt>
                <c:pt idx="1">
                  <c:v>CH/CHG</c:v>
                </c:pt>
                <c:pt idx="2">
                  <c:v>MCO</c:v>
                </c:pt>
                <c:pt idx="3">
                  <c:v>SSR</c:v>
                </c:pt>
                <c:pt idx="4">
                  <c:v>Psy</c:v>
                </c:pt>
                <c:pt idx="5">
                  <c:v>CLCC</c:v>
                </c:pt>
                <c:pt idx="6">
                  <c:v>SLD</c:v>
                </c:pt>
                <c:pt idx="7">
                  <c:v>HIA</c:v>
                </c:pt>
              </c:strCache>
            </c:strRef>
          </c:cat>
          <c:val>
            <c:numRef>
              <c:f>Tableaux!$F$24:$F$31</c:f>
              <c:numCache>
                <c:formatCode>General</c:formatCode>
                <c:ptCount val="8"/>
                <c:pt idx="0">
                  <c:v>21</c:v>
                </c:pt>
                <c:pt idx="1">
                  <c:v>36</c:v>
                </c:pt>
                <c:pt idx="2">
                  <c:v>95</c:v>
                </c:pt>
                <c:pt idx="3">
                  <c:v>62</c:v>
                </c:pt>
                <c:pt idx="4">
                  <c:v>16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11577088"/>
        <c:axId val="68271424"/>
      </c:barChart>
      <c:catAx>
        <c:axId val="111577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68271424"/>
        <c:crosses val="autoZero"/>
        <c:auto val="1"/>
        <c:lblAlgn val="ctr"/>
        <c:lblOffset val="100"/>
        <c:noMultiLvlLbl val="0"/>
      </c:catAx>
      <c:valAx>
        <c:axId val="68271424"/>
        <c:scaling>
          <c:orientation val="minMax"/>
          <c:max val="8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/>
                  <a:t>Nombre d'ES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1577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ES participants par type de structure</a:t>
            </a:r>
          </a:p>
        </c:rich>
      </c:tx>
      <c:layout>
        <c:manualLayout>
          <c:xMode val="edge"/>
          <c:yMode val="edge"/>
          <c:x val="0.10044157401673105"/>
          <c:y val="6.2222222222222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124145998604106"/>
          <c:y val="0.14525167687372412"/>
          <c:w val="0.51820342681883869"/>
          <c:h val="0.78707564887722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Tableaux!$O$23</c:f>
              <c:strCache>
                <c:ptCount val="1"/>
                <c:pt idx="0">
                  <c:v>ES participants</c:v>
                </c:pt>
              </c:strCache>
            </c:strRef>
          </c:tx>
          <c:invertIfNegative val="0"/>
          <c:dLbls>
            <c:numFmt formatCode="0.0%" sourceLinked="0"/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Tableaux!$N$24:$N$31</c:f>
              <c:strCache>
                <c:ptCount val="8"/>
                <c:pt idx="0">
                  <c:v>CHR/CHU</c:v>
                </c:pt>
                <c:pt idx="1">
                  <c:v>CH/CHG</c:v>
                </c:pt>
                <c:pt idx="2">
                  <c:v>MCO/GCS</c:v>
                </c:pt>
                <c:pt idx="3">
                  <c:v>SSR</c:v>
                </c:pt>
                <c:pt idx="4">
                  <c:v>Psy</c:v>
                </c:pt>
                <c:pt idx="5">
                  <c:v>CLCC</c:v>
                </c:pt>
                <c:pt idx="6">
                  <c:v>SLD</c:v>
                </c:pt>
                <c:pt idx="7">
                  <c:v>HIA</c:v>
                </c:pt>
              </c:strCache>
            </c:strRef>
          </c:cat>
          <c:val>
            <c:numRef>
              <c:f>Tableaux!$O$24:$O$31</c:f>
              <c:numCache>
                <c:formatCode>0.0%</c:formatCode>
                <c:ptCount val="8"/>
                <c:pt idx="0">
                  <c:v>0.58333333333333337</c:v>
                </c:pt>
                <c:pt idx="1">
                  <c:v>0.5714285714285714</c:v>
                </c:pt>
                <c:pt idx="2">
                  <c:v>0.71969696969696972</c:v>
                </c:pt>
                <c:pt idx="3">
                  <c:v>0.6262626262626263</c:v>
                </c:pt>
                <c:pt idx="4">
                  <c:v>0.23880597014925373</c:v>
                </c:pt>
                <c:pt idx="5">
                  <c:v>0.75</c:v>
                </c:pt>
                <c:pt idx="6">
                  <c:v>0.2</c:v>
                </c:pt>
                <c:pt idx="7">
                  <c:v>0.33333333333333331</c:v>
                </c:pt>
              </c:numCache>
            </c:numRef>
          </c:val>
        </c:ser>
        <c:ser>
          <c:idx val="1"/>
          <c:order val="1"/>
          <c:tx>
            <c:strRef>
              <c:f>Tableaux!$P$23</c:f>
              <c:strCache>
                <c:ptCount val="1"/>
                <c:pt idx="0">
                  <c:v>ES non participants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Tableaux!$N$24:$N$31</c:f>
              <c:strCache>
                <c:ptCount val="8"/>
                <c:pt idx="0">
                  <c:v>CHR/CHU</c:v>
                </c:pt>
                <c:pt idx="1">
                  <c:v>CH/CHG</c:v>
                </c:pt>
                <c:pt idx="2">
                  <c:v>MCO/GCS</c:v>
                </c:pt>
                <c:pt idx="3">
                  <c:v>SSR</c:v>
                </c:pt>
                <c:pt idx="4">
                  <c:v>Psy</c:v>
                </c:pt>
                <c:pt idx="5">
                  <c:v>CLCC</c:v>
                </c:pt>
                <c:pt idx="6">
                  <c:v>SLD</c:v>
                </c:pt>
                <c:pt idx="7">
                  <c:v>HIA</c:v>
                </c:pt>
              </c:strCache>
            </c:strRef>
          </c:cat>
          <c:val>
            <c:numRef>
              <c:f>Tableaux!$P$24:$P$31</c:f>
              <c:numCache>
                <c:formatCode>0.0%</c:formatCode>
                <c:ptCount val="8"/>
                <c:pt idx="0">
                  <c:v>0.41666666666666669</c:v>
                </c:pt>
                <c:pt idx="1">
                  <c:v>0.42857142857142855</c:v>
                </c:pt>
                <c:pt idx="2">
                  <c:v>0.28030303030303028</c:v>
                </c:pt>
                <c:pt idx="3">
                  <c:v>0.37373737373737376</c:v>
                </c:pt>
                <c:pt idx="4">
                  <c:v>0.76119402985074625</c:v>
                </c:pt>
                <c:pt idx="5">
                  <c:v>0.25</c:v>
                </c:pt>
                <c:pt idx="6">
                  <c:v>0.8</c:v>
                </c:pt>
                <c:pt idx="7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1694848"/>
        <c:axId val="554378944"/>
      </c:barChart>
      <c:catAx>
        <c:axId val="111694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54378944"/>
        <c:crosses val="autoZero"/>
        <c:auto val="1"/>
        <c:lblAlgn val="ctr"/>
        <c:lblOffset val="100"/>
        <c:noMultiLvlLbl val="0"/>
      </c:catAx>
      <c:valAx>
        <c:axId val="55437894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1694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485721588172269"/>
          <c:y val="0.16197655293088364"/>
          <c:w val="0.28312326127773357"/>
          <c:h val="0.16049133858267717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Répartition des ES participants selon leur nombre de lits</a:t>
            </a:r>
          </a:p>
        </c:rich>
      </c:tx>
      <c:layout>
        <c:manualLayout>
          <c:xMode val="edge"/>
          <c:yMode val="edge"/>
          <c:x val="7.7275357645140763E-2"/>
          <c:y val="1.972389044589765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9668915105748306E-2"/>
          <c:y val="0.12052701039488709"/>
          <c:w val="0.77831053541515505"/>
          <c:h val="0.71734033245844264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Tableaux!$A$38:$A$44</c:f>
              <c:strCache>
                <c:ptCount val="7"/>
                <c:pt idx="0">
                  <c:v>&lt;=100</c:v>
                </c:pt>
                <c:pt idx="1">
                  <c:v>101 à 200</c:v>
                </c:pt>
                <c:pt idx="2">
                  <c:v>201 à 300</c:v>
                </c:pt>
                <c:pt idx="3">
                  <c:v>301 à 400</c:v>
                </c:pt>
                <c:pt idx="4">
                  <c:v>401 à 500</c:v>
                </c:pt>
                <c:pt idx="5">
                  <c:v>501 à 600</c:v>
                </c:pt>
                <c:pt idx="6">
                  <c:v>&gt;600</c:v>
                </c:pt>
              </c:strCache>
            </c:strRef>
          </c:cat>
          <c:val>
            <c:numRef>
              <c:f>Tableaux!$B$38:$B$44</c:f>
              <c:numCache>
                <c:formatCode>General</c:formatCode>
                <c:ptCount val="7"/>
                <c:pt idx="0">
                  <c:v>101</c:v>
                </c:pt>
                <c:pt idx="1">
                  <c:v>67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8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4960384"/>
        <c:axId val="554381248"/>
      </c:barChart>
      <c:catAx>
        <c:axId val="114960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/>
                  <a:t>Nombre de lits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54381248"/>
        <c:crosses val="autoZero"/>
        <c:auto val="1"/>
        <c:lblAlgn val="ctr"/>
        <c:lblOffset val="100"/>
        <c:noMultiLvlLbl val="0"/>
      </c:catAx>
      <c:valAx>
        <c:axId val="554381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4960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E2F4CE5-8A10-4C7B-B14C-18B822DF898B}" type="datetimeFigureOut">
              <a:rPr lang="fr-FR"/>
              <a:pPr>
                <a:defRPr/>
              </a:pPr>
              <a:t>04/03/2019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388A616-B504-432A-B4A9-A9D7E20412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111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3B2A0D-934D-4EF6-9891-25A2BD06E4FE}" type="datetimeFigureOut">
              <a:rPr lang="fr-FR"/>
              <a:pPr>
                <a:defRPr/>
              </a:pPr>
              <a:t>04/03/2019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59E8A2-3AE8-4F95-8596-89D2032B98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196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613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8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830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996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086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568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766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714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124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092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50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388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586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19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117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99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134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refaire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786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98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83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16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672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31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99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57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06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E8A2-3AE8-4F95-8596-89D2032B9897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64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1691680" y="0"/>
            <a:ext cx="745232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ctr">
              <a:defRPr sz="4200" b="1"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95000">
                      <a:schemeClr val="accent4">
                        <a:tint val="20000"/>
                      </a:schemeClr>
                    </a:gs>
                    <a:gs pos="96000">
                      <a:schemeClr val="accent4">
                        <a:tint val="70000"/>
                      </a:schemeClr>
                    </a:gs>
                    <a:gs pos="98000">
                      <a:srgbClr val="7030A0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defRPr>
            </a:lvl1pPr>
            <a:extLst/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fr-FR" smtClean="0"/>
              <a:t>Decembre 2018</a:t>
            </a:r>
            <a:endParaRPr lang="fr-FR" dirty="0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fr-FR" smtClean="0"/>
              <a:t>Réseau ATB Ile-De-France : résultats 2017</a:t>
            </a: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28F68F1-B5CA-4CE1-A624-189CF860D717}" type="slidenum">
              <a:rPr/>
              <a:pPr>
                <a:defRPr/>
              </a:pPr>
              <a:t>‹N°›</a:t>
            </a:fld>
            <a:endParaRPr dirty="0"/>
          </a:p>
        </p:txBody>
      </p:sp>
      <p:pic>
        <p:nvPicPr>
          <p:cNvPr id="1026" name="Picture 2" descr="G:\ATB\ATB2016\CPiasIleDeFrance-Bureautiqu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" y="44626"/>
            <a:ext cx="1465738" cy="12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1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876712"/>
          </a:xfrm>
        </p:spPr>
        <p:txBody>
          <a:bodyPr anchor="ctr"/>
          <a:lstStyle>
            <a:lvl1pPr>
              <a:defRPr sz="3200"/>
            </a:lvl1pPr>
            <a:extLst/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416"/>
            <a:ext cx="7859216" cy="4846320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Decembre 2018</a:t>
            </a:r>
            <a:endParaRPr lang="en-US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9556-29D2-4BAE-A715-458C06C7EF9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3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1988840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3608" y="3429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fr-FR" smtClean="0"/>
              <a:t>Decembre 2018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535054-4861-481F-826A-0F4CE9F2CE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4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42048" cy="732696"/>
          </a:xfrm>
        </p:spPr>
        <p:txBody>
          <a:bodyPr anchor="ctr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Decembre 2018</a:t>
            </a:r>
            <a:endParaRPr lang="en-US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C92E-C130-46AF-9A3F-9468D49EA0B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42048" cy="876712"/>
          </a:xfrm>
        </p:spPr>
        <p:txBody>
          <a:bodyPr anchor="ctr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Decembre 2018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1EF3-1741-46B6-9EF3-C0FDFEC1C65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2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Decembre 2018</a:t>
            </a:r>
            <a:endParaRPr lang="en-US" dirty="0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50E7-BE0E-4DB1-86FA-ACCBF2689B5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3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931224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Decembre 2018</a:t>
            </a:r>
            <a:endParaRPr lang="en-US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D23D-FF4F-47AD-9C51-5D6895D8B6E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Évolution des consommations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Decembre 2018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58F84-EBDF-44F8-B71C-471689045C17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2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604448" y="0"/>
            <a:ext cx="539552" cy="6858000"/>
          </a:xfrm>
          <a:prstGeom prst="rect">
            <a:avLst/>
          </a:prstGeom>
          <a:solidFill>
            <a:srgbClr val="7030A0">
              <a:alpha val="28000"/>
            </a:srgbClr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8002588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r-FR" smtClean="0"/>
              <a:t>Decembre 2018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 err="1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0E58F84-EBDF-44F8-B71C-471689045C1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2050" name="Picture 2" descr="G:\ATB\ATB2016\CPiasIleDeFrance-Bureautique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936104" cy="8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rgbClr val="7030A0"/>
            </a:solidFill>
          </a:ln>
          <a:gradFill>
            <a:gsLst>
              <a:gs pos="0">
                <a:srgbClr val="7030A0"/>
              </a:gs>
              <a:gs pos="95000">
                <a:schemeClr val="accent4">
                  <a:tint val="20000"/>
                </a:schemeClr>
              </a:gs>
              <a:gs pos="96000">
                <a:schemeClr val="accent4">
                  <a:tint val="70000"/>
                </a:schemeClr>
              </a:gs>
              <a:gs pos="98000">
                <a:srgbClr val="7030A0"/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7030A0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Calibri" panose="020F0502020204030204" pitchFamily="34" charset="0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Calibri" panose="020F0502020204030204" pitchFamily="34" charset="0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3728" y="533400"/>
            <a:ext cx="6624736" cy="28681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cap="none" dirty="0" smtClean="0"/>
              <a:t>Réseau ATB </a:t>
            </a:r>
            <a:br>
              <a:rPr lang="fr-FR" cap="none" dirty="0" smtClean="0"/>
            </a:br>
            <a:r>
              <a:rPr lang="fr-FR" cap="none" dirty="0" err="1" smtClean="0"/>
              <a:t>CPias</a:t>
            </a:r>
            <a:r>
              <a:rPr lang="fr-FR" cap="none" dirty="0" smtClean="0"/>
              <a:t> </a:t>
            </a:r>
            <a:r>
              <a:rPr lang="fr-FR" cap="none" dirty="0"/>
              <a:t>Ile-de-France</a:t>
            </a:r>
            <a:r>
              <a:rPr lang="fr-FR" cap="none" dirty="0" smtClean="0"/>
              <a:t/>
            </a:r>
            <a:br>
              <a:rPr lang="fr-FR" cap="none" dirty="0" smtClean="0"/>
            </a:br>
            <a:r>
              <a:rPr lang="fr-FR" cap="none" dirty="0" smtClean="0"/>
              <a:t>résultats 2017</a:t>
            </a:r>
            <a:br>
              <a:rPr lang="fr-FR" cap="none" dirty="0" smtClean="0"/>
            </a:br>
            <a:endParaRPr lang="fr-FR" cap="none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79613" y="3900488"/>
            <a:ext cx="6840537" cy="1473200"/>
          </a:xfr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4400" dirty="0" smtClean="0"/>
              <a:t>Surveillance de la consommation </a:t>
            </a:r>
            <a:br>
              <a:rPr lang="fr-FR" sz="4400" dirty="0" smtClean="0"/>
            </a:br>
            <a:r>
              <a:rPr lang="fr-FR" sz="4400" dirty="0" smtClean="0"/>
              <a:t>des antibiotiques dans les établissements de santé</a:t>
            </a:r>
          </a:p>
        </p:txBody>
      </p:sp>
      <p:sp>
        <p:nvSpPr>
          <p:cNvPr id="922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dirty="0" smtClean="0">
                <a:solidFill>
                  <a:srgbClr val="FFFFFF"/>
                </a:solidFill>
              </a:rPr>
              <a:t>Réseau ATB Ile-De-France : résultats 2017</a:t>
            </a:r>
          </a:p>
        </p:txBody>
      </p:sp>
      <p:sp>
        <p:nvSpPr>
          <p:cNvPr id="922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61B242-6A2A-45FD-9D75-2B00B37A5057}" type="slidenum">
              <a:rPr alt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altLang="fr-FR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723900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des principales familles ou molécules d’</a:t>
            </a:r>
            <a:r>
              <a:rPr lang="fr-FR" dirty="0" err="1" smtClean="0"/>
              <a:t>atb</a:t>
            </a:r>
            <a:endParaRPr lang="fr-FR" dirty="0"/>
          </a:p>
        </p:txBody>
      </p:sp>
      <p:sp>
        <p:nvSpPr>
          <p:cNvPr id="19459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13A294-7848-46C3-A236-EDC39152B35D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74415"/>
              </p:ext>
            </p:extLst>
          </p:nvPr>
        </p:nvGraphicFramePr>
        <p:xfrm>
          <a:off x="684213" y="1125538"/>
          <a:ext cx="6096000" cy="48672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400"/>
                <a:gridCol w="1224136"/>
                <a:gridCol w="1271464"/>
              </a:tblGrid>
              <a:tr h="365732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Molécules</a:t>
                      </a:r>
                      <a:endParaRPr lang="fr-FR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Médiane</a:t>
                      </a:r>
                      <a:endParaRPr lang="fr-FR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p25 – p75</a:t>
                      </a:r>
                      <a:endParaRPr lang="fr-FR" sz="1800" dirty="0"/>
                    </a:p>
                  </a:txBody>
                  <a:tcPr marT="45706" marB="45706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CONSOMMATION TOTALE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138,0 – 519,6]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B-lactamines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233,8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[94,3 – 374,0]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Penicillines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[78,0 – 264,0]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lvl="1"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amoxicilline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clavulanique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[38,8 – 148,9]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lvl="1" algn="l" fontAlgn="t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[26,3 – 99,5]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C3G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(dont J01DC07 et J01DE)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[5,8 – 42,8]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Penemes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 – 4,6]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Fluoroquinolones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 – 42,3]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MLS*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 – 19,9]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Imidazoles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[1,5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Aminosides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 – 15,4]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Sulfamides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[2,3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9,8]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Anti-SARM**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[0,5 -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Glycopeptides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[0,3 -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11188" y="6021388"/>
            <a:ext cx="7345362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>
                <a:latin typeface="+mn-lt"/>
                <a:cs typeface="+mn-cs"/>
              </a:rPr>
              <a:t>Streptogramines</a:t>
            </a:r>
            <a:endParaRPr lang="fr-FR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**Anti-SARM : Glycopeptides + </a:t>
            </a:r>
            <a:r>
              <a:rPr lang="fr-FR" sz="1050" dirty="0" err="1">
                <a:latin typeface="+mn-lt"/>
                <a:cs typeface="+mn-cs"/>
              </a:rPr>
              <a:t>linezolide</a:t>
            </a:r>
            <a:r>
              <a:rPr lang="fr-FR" sz="1050" dirty="0">
                <a:latin typeface="+mn-lt"/>
                <a:cs typeface="+mn-cs"/>
              </a:rPr>
              <a:t> + </a:t>
            </a:r>
            <a:r>
              <a:rPr lang="fr-FR" sz="1050" dirty="0" err="1">
                <a:latin typeface="+mn-lt"/>
                <a:cs typeface="+mn-cs"/>
              </a:rPr>
              <a:t>daptomycine</a:t>
            </a:r>
            <a:endParaRPr lang="fr-F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</a:t>
            </a:r>
            <a:r>
              <a:rPr lang="fr-FR" cap="none" dirty="0" smtClean="0">
                <a:latin typeface="Symbol" pitchFamily="18" charset="2"/>
              </a:rPr>
              <a:t>b</a:t>
            </a:r>
            <a:r>
              <a:rPr lang="fr-FR" dirty="0" smtClean="0"/>
              <a:t>-lactamines</a:t>
            </a:r>
            <a:endParaRPr lang="fr-FR" dirty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2048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048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4C587-A10E-448D-8A58-845260E05BD4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5762625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</a:t>
            </a:r>
            <a:br>
              <a:rPr lang="fr-FR" dirty="0" smtClean="0"/>
            </a:br>
            <a:r>
              <a:rPr lang="fr-FR" dirty="0" smtClean="0"/>
              <a:t>d’amoxicilline </a:t>
            </a:r>
            <a:r>
              <a:rPr lang="fr-FR" dirty="0" err="1" smtClean="0"/>
              <a:t>ac</a:t>
            </a:r>
            <a:r>
              <a:rPr lang="fr-FR" dirty="0" smtClean="0"/>
              <a:t>. clavulanique</a:t>
            </a:r>
            <a:endParaRPr lang="fr-FR" dirty="0"/>
          </a:p>
        </p:txBody>
      </p:sp>
      <p:sp>
        <p:nvSpPr>
          <p:cNvPr id="21507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D6804-302A-4E94-B848-D8EB89650CF9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6480720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c3g</a:t>
            </a:r>
            <a:endParaRPr lang="fr-FR" dirty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22533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253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6BE6A-DA82-42C0-82CC-BE748A73C0AF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0567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</a:t>
            </a:r>
            <a:r>
              <a:rPr lang="fr-FR" dirty="0" err="1" smtClean="0"/>
              <a:t>carbapénèmes</a:t>
            </a:r>
            <a:endParaRPr lang="fr-FR" dirty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23557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355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65B98-4B21-44C5-A3FF-47DE3FE29743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68407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43372" cy="10081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700" dirty="0"/>
              <a:t>Consommations </a:t>
            </a:r>
            <a:r>
              <a:rPr lang="fr-FR" sz="2700" dirty="0" smtClean="0"/>
              <a:t>d’ATB anti-staphylocoques résistants à la </a:t>
            </a:r>
            <a:r>
              <a:rPr lang="fr-FR" sz="2700" dirty="0" err="1" smtClean="0"/>
              <a:t>méticilline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err="1" smtClean="0"/>
              <a:t>Glycopetides</a:t>
            </a:r>
            <a:r>
              <a:rPr lang="fr-FR" sz="2000" dirty="0" smtClean="0"/>
              <a:t> + </a:t>
            </a:r>
            <a:r>
              <a:rPr lang="fr-FR" sz="2000" dirty="0" err="1" smtClean="0"/>
              <a:t>daptomycine</a:t>
            </a:r>
            <a:r>
              <a:rPr lang="fr-FR" sz="2000" dirty="0" smtClean="0"/>
              <a:t> + </a:t>
            </a:r>
            <a:r>
              <a:rPr lang="fr-FR" sz="2000" dirty="0" err="1" smtClean="0"/>
              <a:t>linezolide</a:t>
            </a:r>
            <a:endParaRPr lang="fr-FR" sz="2700" dirty="0"/>
          </a:p>
        </p:txBody>
      </p:sp>
      <p:sp>
        <p:nvSpPr>
          <p:cNvPr id="24579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F8DC72-67FA-46E1-843D-1E1D4594EA9E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2008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72672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fluoroquinolones</a:t>
            </a:r>
            <a:endParaRPr lang="fr-FR" dirty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26628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BBC0F-1D46-40DD-88F2-D2A9889E82B7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12879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par services</a:t>
            </a:r>
            <a:endParaRPr lang="fr-FR" dirty="0"/>
          </a:p>
        </p:txBody>
      </p:sp>
      <p:sp>
        <p:nvSpPr>
          <p:cNvPr id="28675" name="Espace réservé du texte 2"/>
          <p:cNvSpPr>
            <a:spLocks noGrp="1"/>
          </p:cNvSpPr>
          <p:nvPr>
            <p:ph type="body" idx="1"/>
          </p:nvPr>
        </p:nvSpPr>
        <p:spPr>
          <a:xfrm>
            <a:off x="1042988" y="3429000"/>
            <a:ext cx="6256337" cy="742950"/>
          </a:xfrm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867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867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BC8D44-7A4C-47A4-BB64-97E4BDCA48D8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fr-F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participation par services</a:t>
            </a:r>
            <a:endParaRPr lang="fr-FR" dirty="0"/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725"/>
            <a:ext cx="7859713" cy="4846638"/>
          </a:xfrm>
        </p:spPr>
        <p:txBody>
          <a:bodyPr/>
          <a:lstStyle/>
          <a:p>
            <a:pPr eaLnBrk="1" hangingPunct="1"/>
            <a:endParaRPr lang="fr-FR" altLang="fr-FR" smtClean="0"/>
          </a:p>
          <a:p>
            <a:pPr marL="292100" lvl="1" indent="0" eaLnBrk="1" hangingPunct="1">
              <a:buFont typeface="Wingdings 2" pitchFamily="18" charset="2"/>
              <a:buNone/>
            </a:pPr>
            <a:endParaRPr lang="fr-FR" altLang="fr-FR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305661"/>
              </p:ext>
            </p:extLst>
          </p:nvPr>
        </p:nvGraphicFramePr>
        <p:xfrm>
          <a:off x="1259632" y="1412776"/>
          <a:ext cx="5472112" cy="4720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072"/>
                <a:gridCol w="1944040"/>
              </a:tblGrid>
              <a:tr h="64026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Type de service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Nb de participants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/>
                    </a:solidFill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Médecine (hors réa)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117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948">
                <a:tc>
                  <a:txBody>
                    <a:bodyPr/>
                    <a:lstStyle/>
                    <a:p>
                      <a:pPr lvl="1"/>
                      <a:r>
                        <a:rPr lang="fr-FR" sz="1800" dirty="0" smtClean="0"/>
                        <a:t>dont hématologie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9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</a:tr>
              <a:tr h="370948">
                <a:tc>
                  <a:txBody>
                    <a:bodyPr/>
                    <a:lstStyle/>
                    <a:p>
                      <a:pPr lvl="1"/>
                      <a:r>
                        <a:rPr lang="fr-FR" sz="1800" dirty="0" smtClean="0"/>
                        <a:t>dont maladies infectieuses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13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Réanimation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52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Pédiatrie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50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Chirurgie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113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</a:tr>
              <a:tr h="370948">
                <a:tc>
                  <a:txBody>
                    <a:bodyPr/>
                    <a:lstStyle/>
                    <a:p>
                      <a:pPr marL="457200" lvl="1" algn="l" rtl="0" eaLnBrk="1" latinLnBrk="0" hangingPunct="1"/>
                      <a:r>
                        <a:rPr kumimoji="0"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Chirurgie ambulatoire</a:t>
                      </a:r>
                      <a:endParaRPr kumimoji="0"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48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Gynécologie-Obstétrique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65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SSR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125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SLD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36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Psychiatrie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45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</a:tr>
            </a:tbl>
          </a:graphicData>
        </a:graphic>
      </p:graphicFrame>
      <p:sp>
        <p:nvSpPr>
          <p:cNvPr id="2973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973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CC2D6-E431-47FE-AA71-3825A873E354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fr-F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totales d’</a:t>
            </a:r>
            <a:r>
              <a:rPr lang="fr-FR" dirty="0" err="1" smtClean="0"/>
              <a:t>atb</a:t>
            </a:r>
            <a:endParaRPr lang="fr-FR" dirty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072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07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66CFA-3269-4D0E-8378-D70D8C909350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200800" cy="495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participation</a:t>
            </a:r>
            <a:endParaRPr lang="fr-FR" dirty="0"/>
          </a:p>
        </p:txBody>
      </p:sp>
      <p:sp>
        <p:nvSpPr>
          <p:cNvPr id="1024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3429000"/>
            <a:ext cx="7561460" cy="742950"/>
          </a:xfrm>
        </p:spPr>
        <p:txBody>
          <a:bodyPr/>
          <a:lstStyle/>
          <a:p>
            <a:pPr eaLnBrk="1" hangingPunct="1"/>
            <a:r>
              <a:rPr lang="fr-FR" altLang="fr-FR" sz="3200" dirty="0" smtClean="0"/>
              <a:t>235 établissements de santé (ES) en 2017</a:t>
            </a:r>
          </a:p>
        </p:txBody>
      </p:sp>
      <p:sp>
        <p:nvSpPr>
          <p:cNvPr id="1024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024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A5785-89DC-4837-AE63-AF52B9000975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fr-F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</a:t>
            </a:r>
            <a:r>
              <a:rPr lang="fr-FR" cap="none" dirty="0" smtClean="0">
                <a:latin typeface="Symbol" pitchFamily="18" charset="2"/>
              </a:rPr>
              <a:t>b</a:t>
            </a:r>
            <a:r>
              <a:rPr lang="fr-FR" dirty="0" smtClean="0"/>
              <a:t>-lactamines</a:t>
            </a:r>
            <a:endParaRPr lang="fr-FR" dirty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174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174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C159F-2136-480D-8DFD-1A6ABC38F663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698477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Consommations </a:t>
            </a:r>
            <a:br>
              <a:rPr lang="fr-FR" dirty="0"/>
            </a:br>
            <a:r>
              <a:rPr lang="fr-FR" dirty="0"/>
              <a:t>d’amoxicilline </a:t>
            </a:r>
            <a:r>
              <a:rPr lang="fr-FR" dirty="0" err="1"/>
              <a:t>ac</a:t>
            </a:r>
            <a:r>
              <a:rPr lang="fr-FR" dirty="0"/>
              <a:t>. clavulanique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277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27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F5E1A7-222F-418C-9AAC-CAD8FCBB4E22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6984776" cy="463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c3g</a:t>
            </a:r>
            <a:endParaRPr lang="fr-FR" dirty="0"/>
          </a:p>
        </p:txBody>
      </p:sp>
      <p:sp>
        <p:nvSpPr>
          <p:cNvPr id="3379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379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E9F484-9B96-42C2-80EA-48EC1A5A57ED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6912768" cy="485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c3g</a:t>
            </a:r>
            <a:endParaRPr lang="fr-FR" dirty="0"/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457200" y="981075"/>
            <a:ext cx="7859713" cy="5475288"/>
          </a:xfrm>
        </p:spPr>
        <p:txBody>
          <a:bodyPr/>
          <a:lstStyle/>
          <a:p>
            <a:pPr eaLnBrk="1" hangingPunct="1"/>
            <a:r>
              <a:rPr lang="fr-FR" altLang="fr-FR" smtClean="0"/>
              <a:t>En réanimation, hématologie, maladies infectieuses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48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48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A8812-D9C9-46EF-9CA9-4FA2D2E0DDAE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5750"/>
            <a:ext cx="6840760" cy="417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</a:t>
            </a:r>
            <a:r>
              <a:rPr lang="fr-FR" dirty="0" err="1" smtClean="0"/>
              <a:t>carbapénèmes</a:t>
            </a:r>
            <a:endParaRPr lang="fr-FR" dirty="0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584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584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89C4C-DADE-4212-857E-155FCF93308B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24744"/>
            <a:ext cx="720079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</a:t>
            </a:r>
            <a:r>
              <a:rPr lang="fr-FR" dirty="0" err="1" smtClean="0"/>
              <a:t>carbapénèmes</a:t>
            </a:r>
            <a:endParaRPr lang="fr-FR" dirty="0"/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513"/>
            <a:ext cx="7859713" cy="5403850"/>
          </a:xfrm>
        </p:spPr>
        <p:txBody>
          <a:bodyPr/>
          <a:lstStyle/>
          <a:p>
            <a:pPr eaLnBrk="1" hangingPunct="1"/>
            <a:r>
              <a:rPr lang="fr-FR" altLang="fr-FR" smtClean="0"/>
              <a:t>En réanimation, hématologie, maladies infectieuses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686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687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D4447-DA7E-47BD-82B1-81958CAA3451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9127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72672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fluoroquinolones</a:t>
            </a:r>
            <a:endParaRPr lang="fr-FR" dirty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789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789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A9C82-5C21-4E17-90B2-567576B9E8C5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12879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72672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fluoroquinolones</a:t>
            </a:r>
            <a:endParaRPr lang="fr-FR" dirty="0"/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457200" y="981075"/>
            <a:ext cx="7859713" cy="5475288"/>
          </a:xfrm>
        </p:spPr>
        <p:txBody>
          <a:bodyPr/>
          <a:lstStyle/>
          <a:p>
            <a:pPr eaLnBrk="1" hangingPunct="1"/>
            <a:r>
              <a:rPr lang="fr-FR" altLang="fr-FR" smtClean="0"/>
              <a:t>En réanimation, hématologie, maladies infectieuses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3891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891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CFC260-A7CC-4E16-BFFF-E033BFF25FB8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5750"/>
            <a:ext cx="6840760" cy="44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1521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/>
              <a:t>Consommations d’ATB anti-staphylocoques résistants à la </a:t>
            </a:r>
            <a:r>
              <a:rPr lang="fr-FR" sz="2400" dirty="0" err="1" smtClean="0"/>
              <a:t>méticilline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1800" dirty="0" err="1"/>
              <a:t>Glycopetides</a:t>
            </a:r>
            <a:r>
              <a:rPr lang="fr-FR" sz="1800" dirty="0"/>
              <a:t> + </a:t>
            </a:r>
            <a:r>
              <a:rPr lang="fr-FR" sz="1800" dirty="0" err="1"/>
              <a:t>daptomycine</a:t>
            </a:r>
            <a:r>
              <a:rPr lang="fr-FR" sz="1800" dirty="0"/>
              <a:t> + </a:t>
            </a:r>
            <a:r>
              <a:rPr lang="fr-FR" sz="1800" dirty="0" err="1"/>
              <a:t>linezolide</a:t>
            </a:r>
            <a:endParaRPr lang="fr-FR" sz="2400" dirty="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9940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994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E32D1-D4B7-434A-A884-8F91A12B04C5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5750"/>
            <a:ext cx="6840760" cy="453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6024"/>
            <a:ext cx="7239000" cy="8767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/>
              <a:t>Consommations d’ATB anti-staphylocoques résistants à la </a:t>
            </a:r>
            <a:r>
              <a:rPr lang="fr-FR" sz="2400" dirty="0" err="1"/>
              <a:t>méticilline</a:t>
            </a:r>
            <a:r>
              <a:rPr lang="fr-FR" sz="2400" dirty="0"/>
              <a:t> (2)</a:t>
            </a:r>
            <a:br>
              <a:rPr lang="fr-FR" sz="2400" dirty="0"/>
            </a:br>
            <a:r>
              <a:rPr lang="fr-FR" sz="1800" dirty="0" err="1"/>
              <a:t>Glycopetides</a:t>
            </a:r>
            <a:r>
              <a:rPr lang="fr-FR" sz="1800" dirty="0"/>
              <a:t> + </a:t>
            </a:r>
            <a:r>
              <a:rPr lang="fr-FR" sz="1800" dirty="0" err="1"/>
              <a:t>daptomycine</a:t>
            </a:r>
            <a:r>
              <a:rPr lang="fr-FR" sz="1800" dirty="0"/>
              <a:t> + </a:t>
            </a:r>
            <a:r>
              <a:rPr lang="fr-FR" sz="1800" dirty="0" err="1"/>
              <a:t>linezolide</a:t>
            </a:r>
            <a:endParaRPr lang="fr-FR" sz="2400" dirty="0"/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7859713" cy="5259388"/>
          </a:xfrm>
        </p:spPr>
        <p:txBody>
          <a:bodyPr/>
          <a:lstStyle/>
          <a:p>
            <a:pPr eaLnBrk="1" hangingPunct="1"/>
            <a:r>
              <a:rPr lang="fr-FR" altLang="fr-FR" smtClean="0"/>
              <a:t>En réanimation, hématologie, maladies infectieuses</a:t>
            </a: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4096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096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19DE1-E1FD-4825-ABF3-19195A8FFAD7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9"/>
            <a:ext cx="6912768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Es participants (2)</a:t>
            </a:r>
            <a:endParaRPr lang="fr-FR" dirty="0"/>
          </a:p>
        </p:txBody>
      </p:sp>
      <p:sp>
        <p:nvSpPr>
          <p:cNvPr id="12293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229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06F4F-D369-4FA2-980B-5469B6F08D04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7859713" cy="5115595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57,5% des ES de la région</a:t>
            </a:r>
          </a:p>
          <a:p>
            <a:pPr eaLnBrk="1" hangingPunct="1"/>
            <a:r>
              <a:rPr lang="fr-FR" altLang="fr-FR" dirty="0" smtClean="0"/>
              <a:t>73,3% des lits de la région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784798"/>
              </p:ext>
            </p:extLst>
          </p:nvPr>
        </p:nvGraphicFramePr>
        <p:xfrm>
          <a:off x="827584" y="2420888"/>
          <a:ext cx="61926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en médecine (n=117)</a:t>
            </a:r>
            <a:endParaRPr lang="fr-FR" dirty="0"/>
          </a:p>
        </p:txBody>
      </p:sp>
      <p:sp>
        <p:nvSpPr>
          <p:cNvPr id="41987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656B7-A5FA-43B6-8B97-83A377F918B9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311292"/>
              </p:ext>
            </p:extLst>
          </p:nvPr>
        </p:nvGraphicFramePr>
        <p:xfrm>
          <a:off x="611188" y="908720"/>
          <a:ext cx="7129462" cy="5126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2976"/>
                <a:gridCol w="1553243"/>
                <a:gridCol w="1553243"/>
              </a:tblGrid>
              <a:tr h="43271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/>
                    </a:solidFill>
                  </a:tcPr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CONSOMMATION TOTALE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558,1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437,3 -  678,8]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β-lactamines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[299,0 - 496,7]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Penicillines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331,3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[235,4 - 381,9]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amoxicilline - </a:t>
                      </a:r>
                      <a:r>
                        <a:rPr lang="fr-FR" sz="1400" dirty="0" err="1">
                          <a:effectLst/>
                          <a:latin typeface="+mn-lt"/>
                        </a:rPr>
                        <a:t>ac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clavulanique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188,3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[133,0 - 260,1]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A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[49,8 - 125,5]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</a:rPr>
                        <a:t>piperacilline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+mn-lt"/>
                        </a:rPr>
                        <a:t>tazobactam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[4,0 - 16,6]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C3G (dont J01DC07 et J01DE)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[41,7 - 80,8]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[32,3 -  65,2]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[0,9 - 9,5]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Penemes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[1,8 - 8,9]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Fluoroquinolones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[33,7 - 71,1]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ofloxacine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[9,5 - 27,9]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ciprofloxacine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[7,4 - 22,5]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levofloxacine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[4,2 - 13,5]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MLS*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[14,3 – 37,7]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Macrolides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[7,0 - 22,8]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Imidazoles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[13,3 - 32,2]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Aminosides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[4,0 - 12,5]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Sulfamides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[4,7 - 17,0]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Anti-SARM**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[2,3 - 13,5]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Glycopeptides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[1,7 - 8,3]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vancomycine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[1,6 - 7,7]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11188" y="6167140"/>
            <a:ext cx="7345362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>
                <a:latin typeface="+mn-lt"/>
                <a:cs typeface="+mn-cs"/>
              </a:rPr>
              <a:t>Streptogramines</a:t>
            </a:r>
            <a:endParaRPr lang="fr-FR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**Anti-SARM : Glycopeptides + </a:t>
            </a:r>
            <a:r>
              <a:rPr lang="fr-FR" sz="1050" dirty="0" err="1">
                <a:latin typeface="+mn-lt"/>
                <a:cs typeface="+mn-cs"/>
              </a:rPr>
              <a:t>linezolide</a:t>
            </a:r>
            <a:r>
              <a:rPr lang="fr-FR" sz="1050" dirty="0">
                <a:latin typeface="+mn-lt"/>
                <a:cs typeface="+mn-cs"/>
              </a:rPr>
              <a:t> + </a:t>
            </a:r>
            <a:r>
              <a:rPr lang="fr-FR" sz="1050" dirty="0" err="1">
                <a:latin typeface="+mn-lt"/>
                <a:cs typeface="+mn-cs"/>
              </a:rPr>
              <a:t>daptomycine</a:t>
            </a:r>
            <a:endParaRPr lang="fr-F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23900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en chirurgie (n=113)</a:t>
            </a:r>
            <a:endParaRPr lang="fr-FR" dirty="0"/>
          </a:p>
        </p:txBody>
      </p:sp>
      <p:sp>
        <p:nvSpPr>
          <p:cNvPr id="43011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2AF70-D649-49C1-928E-D4327CA9D53B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138997"/>
              </p:ext>
            </p:extLst>
          </p:nvPr>
        </p:nvGraphicFramePr>
        <p:xfrm>
          <a:off x="579438" y="766763"/>
          <a:ext cx="7056437" cy="5479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1771"/>
                <a:gridCol w="1537333"/>
                <a:gridCol w="1537333"/>
              </a:tblGrid>
              <a:tr h="357981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CONSOMMATION TOTALE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610,0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[406,9 - 760,5]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β-lactamines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418,9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[284,6 - 543,8]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Penicillines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250,5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[155,2 - 369,1]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amoxicilline - </a:t>
                      </a:r>
                      <a:r>
                        <a:rPr lang="fr-FR" sz="1400" dirty="0" err="1">
                          <a:effectLst/>
                          <a:latin typeface="+mn-lt"/>
                        </a:rPr>
                        <a:t>ac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clavulanique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153,8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[95,3 - 226,5]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A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63,6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[33,2 - 106,5]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</a:rPr>
                        <a:t>piperacilline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- </a:t>
                      </a:r>
                      <a:r>
                        <a:rPr lang="en-GB" sz="1400" dirty="0" err="1">
                          <a:effectLst/>
                          <a:latin typeface="+mn-lt"/>
                        </a:rPr>
                        <a:t>tazobactam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7,7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[2,0 - 15,4]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C1G (dont J01DC04)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61,0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[10,7 - 143,4]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C2G (sauf J01DC04 et J01DC07)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2,0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0,1 - 9,5]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(dont J01DC07 et J01DE)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29,8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10,1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63,7]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22,4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[7,6 - 50,7]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1,9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5,8]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Penemes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0,4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6,9]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Fluoroquinolones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46,3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[26,8 - 62,4]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ofloxacine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19,2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[7,5 - 33,7]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ciprofloxacine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10,9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[4,5 - 16,1]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levofloxacine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4,0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[1,0 -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12,7]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Imidazoles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30,1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[7,8 - 56,6]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Aminosides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19,7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10,0 - 36,9]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MLS*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14,0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[6,7 - 20,2]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Macrolides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2,9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0,6 - 7,7]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Anti-SARM**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8,1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3,1 - 14,3]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Glycopeptides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[2,4 - 11,2]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vancomycine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6,0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2,1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11,1]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Sulfamides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4,5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9,5]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31824" y="6220039"/>
            <a:ext cx="725254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>
                <a:latin typeface="+mn-lt"/>
                <a:cs typeface="+mn-cs"/>
              </a:rPr>
              <a:t>Streptogramines</a:t>
            </a:r>
            <a:endParaRPr lang="fr-FR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**Anti-SARM : Glycopeptides + </a:t>
            </a:r>
            <a:r>
              <a:rPr lang="fr-FR" sz="1050" dirty="0" err="1">
                <a:latin typeface="+mn-lt"/>
                <a:cs typeface="+mn-cs"/>
              </a:rPr>
              <a:t>linezolide</a:t>
            </a:r>
            <a:r>
              <a:rPr lang="fr-FR" sz="1050" dirty="0">
                <a:latin typeface="+mn-lt"/>
                <a:cs typeface="+mn-cs"/>
              </a:rPr>
              <a:t> + </a:t>
            </a:r>
            <a:r>
              <a:rPr lang="fr-FR" sz="1050" dirty="0" err="1">
                <a:latin typeface="+mn-lt"/>
                <a:cs typeface="+mn-cs"/>
              </a:rPr>
              <a:t>daptomycine</a:t>
            </a:r>
            <a:endParaRPr lang="fr-F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475"/>
            <a:ext cx="723900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en chirurgie AMULATOIRE (n=48)</a:t>
            </a:r>
            <a:endParaRPr lang="fr-FR" dirty="0"/>
          </a:p>
        </p:txBody>
      </p:sp>
      <p:sp>
        <p:nvSpPr>
          <p:cNvPr id="43011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2AF70-D649-49C1-928E-D4327CA9D53B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418064"/>
              </p:ext>
            </p:extLst>
          </p:nvPr>
        </p:nvGraphicFramePr>
        <p:xfrm>
          <a:off x="579438" y="980728"/>
          <a:ext cx="7056437" cy="545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1771"/>
                <a:gridCol w="1537333"/>
                <a:gridCol w="1537333"/>
              </a:tblGrid>
              <a:tr h="33198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CONSOMMATION TOTALE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26,5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12,1 - 117,4]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β-lactamines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19,9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[5,7 - 69,6]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Penicillines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18,0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3,3 - 43,5]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amoxicilline - </a:t>
                      </a:r>
                      <a:r>
                        <a:rPr lang="fr-FR" sz="1400" dirty="0" err="1">
                          <a:effectLst/>
                          <a:latin typeface="+mn-lt"/>
                        </a:rPr>
                        <a:t>ac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clavulanique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,3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0,7 - 18,9]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A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6,9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0,0 - 23,0]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</a:rPr>
                        <a:t>piperacilline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- </a:t>
                      </a:r>
                      <a:r>
                        <a:rPr lang="en-GB" sz="1400" dirty="0" err="1">
                          <a:effectLst/>
                          <a:latin typeface="+mn-lt"/>
                        </a:rPr>
                        <a:t>tazobactam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C1G (dont J01DC04)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- 2,3]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C2G (sauf J01DC04 et J01DC07)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(dont J01DC07 et J01DE)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- 0,3]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Penemes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Fluoroquinolones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0,0 - 10,3]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ofloxacine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0,2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- 2,7]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ciprofloxacine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[0,0 - 0,2]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levofloxacine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Imidazoles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- 3,1]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Aminosides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3,1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MLS*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0,2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1,4]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Macrolides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Anti-SARM**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Glycopeptides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vancomycine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Sulfamides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67544" y="6427788"/>
            <a:ext cx="734536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 smtClean="0">
                <a:latin typeface="+mn-lt"/>
                <a:cs typeface="+mn-cs"/>
              </a:rPr>
              <a:t>Streptogramines</a:t>
            </a:r>
            <a:r>
              <a:rPr lang="fr-FR" sz="1050" dirty="0" smtClean="0">
                <a:latin typeface="+mn-lt"/>
                <a:cs typeface="+mn-cs"/>
              </a:rPr>
              <a:t>   </a:t>
            </a:r>
            <a:r>
              <a:rPr lang="fr-FR" sz="1050" dirty="0"/>
              <a:t>**Anti-SARM : Glycopeptides + </a:t>
            </a:r>
            <a:r>
              <a:rPr lang="fr-FR" sz="1050" dirty="0" err="1"/>
              <a:t>linezolide</a:t>
            </a:r>
            <a:r>
              <a:rPr lang="fr-FR" sz="1050" dirty="0"/>
              <a:t> + </a:t>
            </a:r>
            <a:r>
              <a:rPr lang="fr-FR" sz="1050" dirty="0" err="1"/>
              <a:t>daptomycine</a:t>
            </a:r>
            <a:endParaRPr lang="fr-FR" sz="105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9746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>
          <a:xfrm>
            <a:off x="457200" y="765175"/>
            <a:ext cx="7859713" cy="5691188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Médecine, chirurgie</a:t>
            </a:r>
          </a:p>
          <a:p>
            <a:pPr eaLnBrk="1" hangingPunct="1"/>
            <a:endParaRPr lang="fr-FR" alt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céphalosporines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403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403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EB12B-CAC1-4B8B-B8CC-2CF6F70B70C3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676875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>
          <a:xfrm>
            <a:off x="457200" y="765175"/>
            <a:ext cx="7859713" cy="5691188"/>
          </a:xfrm>
        </p:spPr>
        <p:txBody>
          <a:bodyPr/>
          <a:lstStyle/>
          <a:p>
            <a:pPr eaLnBrk="1" hangingPunct="1"/>
            <a:r>
              <a:rPr lang="fr-FR" altLang="fr-FR" dirty="0"/>
              <a:t>Chirurgie ambulatoire</a:t>
            </a:r>
          </a:p>
          <a:p>
            <a:pPr eaLnBrk="1" hangingPunct="1"/>
            <a:endParaRPr lang="fr-FR" alt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céphalosporines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403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403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EB12B-CAC1-4B8B-B8CC-2CF6F70B70C3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40871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</a:t>
            </a:r>
            <a:r>
              <a:rPr lang="fr-FR" cap="none" dirty="0" smtClean="0">
                <a:latin typeface="Symbol" pitchFamily="18" charset="2"/>
              </a:rPr>
              <a:t>b</a:t>
            </a:r>
            <a:r>
              <a:rPr lang="fr-FR" dirty="0" smtClean="0"/>
              <a:t>-</a:t>
            </a:r>
            <a:r>
              <a:rPr lang="fr-FR" dirty="0" err="1" smtClean="0"/>
              <a:t>lactamines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ne couvrant pas </a:t>
            </a:r>
            <a:r>
              <a:rPr lang="fr-FR" i="1" dirty="0" smtClean="0"/>
              <a:t>P. </a:t>
            </a:r>
            <a:r>
              <a:rPr lang="fr-FR" i="1" dirty="0" err="1" smtClean="0"/>
              <a:t>aeruginosa</a:t>
            </a:r>
            <a:endParaRPr lang="fr-FR" i="1" dirty="0"/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7859713" cy="5259388"/>
          </a:xfrm>
        </p:spPr>
        <p:txBody>
          <a:bodyPr/>
          <a:lstStyle/>
          <a:p>
            <a:pPr eaLnBrk="1" hangingPunct="1"/>
            <a:r>
              <a:rPr lang="fr-FR" altLang="fr-FR" smtClean="0"/>
              <a:t>Médecine, chirurgie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4506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506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AC5DB1-0E35-4946-9987-F0AC8B3E1BF3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6408712" cy="469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</a:t>
            </a:r>
            <a:r>
              <a:rPr lang="fr-FR" cap="none" dirty="0" smtClean="0">
                <a:latin typeface="Symbol" pitchFamily="18" charset="2"/>
              </a:rPr>
              <a:t>b</a:t>
            </a:r>
            <a:r>
              <a:rPr lang="fr-FR" dirty="0" smtClean="0"/>
              <a:t>-</a:t>
            </a:r>
            <a:r>
              <a:rPr lang="fr-FR" dirty="0" err="1" smtClean="0"/>
              <a:t>lactamines</a:t>
            </a:r>
            <a:r>
              <a:rPr lang="fr-FR" dirty="0" smtClean="0"/>
              <a:t> couvrant </a:t>
            </a:r>
            <a:r>
              <a:rPr lang="fr-FR" i="1" dirty="0" smtClean="0"/>
              <a:t>P. </a:t>
            </a:r>
            <a:r>
              <a:rPr lang="fr-FR" i="1" dirty="0" err="1" smtClean="0"/>
              <a:t>aeruginosa</a:t>
            </a:r>
            <a:endParaRPr lang="fr-FR" i="1" dirty="0"/>
          </a:p>
        </p:txBody>
      </p:sp>
      <p:sp>
        <p:nvSpPr>
          <p:cNvPr id="4608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513"/>
            <a:ext cx="7859713" cy="540385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Médecine, chirurgie</a:t>
            </a:r>
          </a:p>
          <a:p>
            <a:pPr eaLnBrk="1" hangingPunct="1"/>
            <a:endParaRPr lang="fr-FR" altLang="fr-FR" dirty="0" smtClean="0"/>
          </a:p>
        </p:txBody>
      </p:sp>
      <p:sp>
        <p:nvSpPr>
          <p:cNvPr id="4608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608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B5AECE-B0E2-4080-BD2F-7DBE60270EFA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5750"/>
            <a:ext cx="6912768" cy="485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35516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en réanimation (n=52)</a:t>
            </a:r>
            <a:endParaRPr lang="fr-FR" dirty="0"/>
          </a:p>
        </p:txBody>
      </p:sp>
      <p:sp>
        <p:nvSpPr>
          <p:cNvPr id="47107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C26CC-EC03-4009-9D10-4D3699A3B641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305344"/>
              </p:ext>
            </p:extLst>
          </p:nvPr>
        </p:nvGraphicFramePr>
        <p:xfrm>
          <a:off x="900113" y="836613"/>
          <a:ext cx="6911975" cy="5694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0255"/>
                <a:gridCol w="1505860"/>
                <a:gridCol w="1505860"/>
              </a:tblGrid>
              <a:tr h="360139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>
                    <a:solidFill>
                      <a:schemeClr val="accent2"/>
                    </a:solidFill>
                  </a:tcPr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CONSOMMATION TOTALE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1416,3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1243,5 - 1651,9]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β-lactamines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lvl="1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902,2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779,6 - 1031,5]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smtClean="0">
                          <a:effectLst/>
                          <a:latin typeface="+mn-lt"/>
                        </a:rPr>
                        <a:t>Pénicillines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567,0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470,8 - 668,4]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amoxicilline - </a:t>
                      </a:r>
                      <a:r>
                        <a:rPr lang="fr-FR" sz="1200" dirty="0" err="1">
                          <a:effectLst/>
                          <a:latin typeface="+mn-lt"/>
                        </a:rPr>
                        <a:t>ac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clavulanique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196,9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142,9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- 277,9]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A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191,7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[129,4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- 263,8]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piperacilline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- </a:t>
                      </a:r>
                      <a:r>
                        <a:rPr lang="en-GB" sz="1200" dirty="0" err="1">
                          <a:effectLst/>
                          <a:latin typeface="+mn-lt"/>
                        </a:rPr>
                        <a:t>tazobactam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95,8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[65,7-120,9]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C3G (dont J01DC07 et J01DE)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222,4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174,7 - 266,2]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2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2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2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142,5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[97,6 - 179,8]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C3G Inj. actives sur </a:t>
                      </a:r>
                      <a:r>
                        <a:rPr lang="fr-FR" sz="12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2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2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65,9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39,8 - 102,4]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</a:rPr>
                        <a:t>Penemes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68,3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38,9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104,8]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n-lt"/>
                        </a:rPr>
                        <a:t>Imipénème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36,5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15,1 - 68,4]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Fluoroquinolones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77,7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56,1 - 132,2]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n-lt"/>
                        </a:rPr>
                        <a:t>ofloxacine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17,3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[5,8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32,5]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Ciprofloxacine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30,5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[17,5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66,8]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n-lt"/>
                        </a:rPr>
                        <a:t>lévofloxacine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24,9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[15,6 - 46,2]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Aminosides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79,5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62,8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109,0]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MLS (</a:t>
                      </a:r>
                      <a:r>
                        <a:rPr lang="fr-FR" sz="1200" dirty="0" smtClean="0">
                          <a:latin typeface="+mn-lt"/>
                          <a:cs typeface="+mn-cs"/>
                        </a:rPr>
                        <a:t>Macrolides, </a:t>
                      </a:r>
                      <a:r>
                        <a:rPr lang="fr-FR" sz="1200" dirty="0" err="1" smtClean="0">
                          <a:latin typeface="+mn-lt"/>
                          <a:cs typeface="+mn-cs"/>
                        </a:rPr>
                        <a:t>Lincosamides</a:t>
                      </a:r>
                      <a:r>
                        <a:rPr lang="fr-FR" sz="1200" dirty="0" smtClean="0">
                          <a:latin typeface="+mn-lt"/>
                          <a:cs typeface="+mn-cs"/>
                        </a:rPr>
                        <a:t>, </a:t>
                      </a:r>
                      <a:r>
                        <a:rPr lang="fr-FR" sz="1200" dirty="0" err="1" smtClean="0">
                          <a:latin typeface="+mn-lt"/>
                          <a:cs typeface="+mn-cs"/>
                        </a:rPr>
                        <a:t>Streptogramines</a:t>
                      </a:r>
                      <a:r>
                        <a:rPr lang="fr-FR" sz="1200" dirty="0">
                          <a:effectLst/>
                          <a:latin typeface="+mn-lt"/>
                          <a:cs typeface="Times New Roman"/>
                        </a:rPr>
                        <a:t>)</a:t>
                      </a:r>
                      <a:endParaRPr lang="fr-FR" sz="1200" dirty="0" smtClean="0">
                        <a:latin typeface="+mn-lt"/>
                        <a:cs typeface="+mn-cs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76,1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[57,4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106,4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     Macrolides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67,0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42,0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92,3]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Anti-SARM</a:t>
                      </a:r>
                      <a:r>
                        <a:rPr lang="fr-FR" sz="1200" baseline="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fr-FR" sz="1200" dirty="0" smtClean="0">
                          <a:latin typeface="+mn-lt"/>
                          <a:cs typeface="+mn-cs"/>
                        </a:rPr>
                        <a:t>Glycopeptides + </a:t>
                      </a:r>
                      <a:r>
                        <a:rPr lang="fr-FR" sz="1200" dirty="0" err="1" smtClean="0">
                          <a:latin typeface="+mn-lt"/>
                          <a:cs typeface="+mn-cs"/>
                        </a:rPr>
                        <a:t>linezolide</a:t>
                      </a:r>
                      <a:r>
                        <a:rPr lang="fr-FR" sz="1200" dirty="0" smtClean="0">
                          <a:latin typeface="+mn-lt"/>
                          <a:cs typeface="+mn-cs"/>
                        </a:rPr>
                        <a:t> + </a:t>
                      </a:r>
                      <a:r>
                        <a:rPr lang="fr-FR" sz="1200" dirty="0" err="1" smtClean="0">
                          <a:latin typeface="+mn-lt"/>
                          <a:cs typeface="+mn-cs"/>
                        </a:rPr>
                        <a:t>daptomycine</a:t>
                      </a:r>
                      <a:r>
                        <a:rPr lang="fr-FR" sz="1200" dirty="0" smtClean="0">
                          <a:latin typeface="+mn-lt"/>
                          <a:cs typeface="+mn-cs"/>
                        </a:rPr>
                        <a:t>)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54,8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36,4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108,4]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Glycopeptides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26,5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[18,8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52,7]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vancomycine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26,5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[18,8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52,7]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</a:rPr>
                        <a:t>Daptomycine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- 8,3]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</a:rPr>
                        <a:t>Linezolide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16,0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[5,8 - 31,0]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Imidazoles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58,6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[40,9 - 86,9]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Sulfamides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34,2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[19,1 - 65,8]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</a:t>
            </a:r>
            <a:r>
              <a:rPr lang="fr-FR" cap="none" dirty="0" smtClean="0">
                <a:latin typeface="Symbol" pitchFamily="18" charset="2"/>
              </a:rPr>
              <a:t>b</a:t>
            </a:r>
            <a:r>
              <a:rPr lang="fr-FR" dirty="0" smtClean="0"/>
              <a:t>-</a:t>
            </a:r>
            <a:r>
              <a:rPr lang="fr-FR" dirty="0" err="1" smtClean="0"/>
              <a:t>lactamines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ne couvrant pas </a:t>
            </a:r>
            <a:r>
              <a:rPr lang="fr-FR" i="1" dirty="0" smtClean="0"/>
              <a:t>P. </a:t>
            </a:r>
            <a:r>
              <a:rPr lang="fr-FR" i="1" dirty="0" err="1" smtClean="0"/>
              <a:t>aeruginosa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7859713" cy="52593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En réanimation</a:t>
            </a:r>
            <a:endParaRPr lang="fr-FR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sp>
        <p:nvSpPr>
          <p:cNvPr id="4813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813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EA5F23-9F6E-4A38-B4B1-85498D53E5A8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624736" cy="462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</a:t>
            </a:r>
            <a:r>
              <a:rPr lang="fr-FR" cap="none" dirty="0" smtClean="0">
                <a:latin typeface="Symbol" pitchFamily="18" charset="2"/>
              </a:rPr>
              <a:t>b</a:t>
            </a:r>
            <a:r>
              <a:rPr lang="fr-FR" dirty="0" smtClean="0"/>
              <a:t>-</a:t>
            </a:r>
            <a:r>
              <a:rPr lang="fr-FR" dirty="0" err="1" smtClean="0"/>
              <a:t>lactamines</a:t>
            </a:r>
            <a:r>
              <a:rPr lang="fr-FR" dirty="0" smtClean="0"/>
              <a:t> couvrant </a:t>
            </a:r>
            <a:r>
              <a:rPr lang="fr-FR" i="1" dirty="0" smtClean="0"/>
              <a:t>P. </a:t>
            </a:r>
            <a:r>
              <a:rPr lang="fr-FR" i="1" dirty="0" err="1" smtClean="0"/>
              <a:t>aeruginosa</a:t>
            </a:r>
            <a:endParaRPr lang="fr-FR" i="1" dirty="0"/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7859713" cy="5259388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En réanimation</a:t>
            </a:r>
          </a:p>
          <a:p>
            <a:pPr eaLnBrk="1" hangingPunct="1"/>
            <a:endParaRPr lang="fr-FR" altLang="fr-FR" dirty="0" smtClean="0"/>
          </a:p>
        </p:txBody>
      </p:sp>
      <p:sp>
        <p:nvSpPr>
          <p:cNvPr id="4915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915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573A0-48E3-4C8B-A0FC-0F36C32E1584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7"/>
            <a:ext cx="676875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Es participants (3)</a:t>
            </a:r>
            <a:endParaRPr lang="fr-FR" dirty="0"/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7859713" cy="5115595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Selon le statut: 28,9% public, 17,4% </a:t>
            </a:r>
            <a:r>
              <a:rPr lang="fr-FR" altLang="fr-FR" dirty="0" err="1" smtClean="0"/>
              <a:t>Espic</a:t>
            </a:r>
            <a:r>
              <a:rPr lang="fr-FR" altLang="fr-FR" dirty="0" smtClean="0"/>
              <a:t>, 53,6% privé</a:t>
            </a:r>
          </a:p>
          <a:p>
            <a:pPr eaLnBrk="1" hangingPunct="1"/>
            <a:r>
              <a:rPr lang="fr-FR" altLang="fr-FR" dirty="0" smtClean="0"/>
              <a:t>Participation par catégorie d’ES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 smtClean="0"/>
          </a:p>
        </p:txBody>
      </p:sp>
      <p:sp>
        <p:nvSpPr>
          <p:cNvPr id="13317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331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E4FF9B-03DC-42E8-8AEC-24DA1A7D40D2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62451"/>
              </p:ext>
            </p:extLst>
          </p:nvPr>
        </p:nvGraphicFramePr>
        <p:xfrm>
          <a:off x="971600" y="2420888"/>
          <a:ext cx="5976664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44468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fluoroquinolones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050"/>
            <a:ext cx="7859713" cy="55483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En réanimation</a:t>
            </a:r>
            <a:endParaRPr lang="fr-FR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sp>
        <p:nvSpPr>
          <p:cNvPr id="5018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5018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566662-8B26-4081-ACD0-D16FF29FD5D4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2250"/>
            <a:ext cx="6840760" cy="460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7427168" cy="876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Consommations en gynéco-obstétrique (n=65)</a:t>
            </a:r>
            <a:endParaRPr lang="fr-FR" sz="2400" dirty="0"/>
          </a:p>
        </p:txBody>
      </p:sp>
      <p:sp>
        <p:nvSpPr>
          <p:cNvPr id="51203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07163-7D84-476A-8043-3814EC3C9FC9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54888"/>
              </p:ext>
            </p:extLst>
          </p:nvPr>
        </p:nvGraphicFramePr>
        <p:xfrm>
          <a:off x="1085850" y="1052513"/>
          <a:ext cx="6870700" cy="4722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6966"/>
                <a:gridCol w="1496867"/>
                <a:gridCol w="1496867"/>
              </a:tblGrid>
              <a:tr h="576287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solidFill>
                      <a:schemeClr val="accent2"/>
                    </a:solidFill>
                  </a:tcPr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CONSOMMATION TOTALE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344,9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261,9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446,9]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β-lactamines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323,9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228,7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419,1]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+mn-lt"/>
                        </a:rPr>
                        <a:t>Penicillines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308,5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205,9 </a:t>
                      </a:r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387,1]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marL="637540"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amoxicilline - </a:t>
                      </a:r>
                      <a:r>
                        <a:rPr lang="fr-FR" sz="1600" dirty="0" err="1">
                          <a:effectLst/>
                          <a:latin typeface="+mn-lt"/>
                        </a:rPr>
                        <a:t>ac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 clavulanique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60,6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[37,9 - 99,3]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marL="637540"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 A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220,8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137,2 - 290,6]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C3G (dont J01DC07 et J01DE)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10,5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5,8 - 19,7]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C3G Orales (dont J01DC07)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,4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[2,9 - 11,7]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6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6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6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4,9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[1,9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- 8,4]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C3G Inj. actives sur </a:t>
                      </a:r>
                      <a:r>
                        <a:rPr lang="fr-FR" sz="16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6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6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MLS*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7,8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4,7 - 12,1]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Macrolides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2,5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0,6 - 4,5]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Fluoroquinolones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4,3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[1,4 - 7,7]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ofloxacine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2,5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0,2 - 6,7]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Imidazoles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5,8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1,0 - 9,7]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Aminosides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2,8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1,3 - 6,0]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Sulfamides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Anti-SARM**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</a:t>
                      </a:r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0,2]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11188" y="6092825"/>
            <a:ext cx="7345362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>
                <a:latin typeface="+mn-lt"/>
                <a:cs typeface="+mn-cs"/>
              </a:rPr>
              <a:t>Streptogramines</a:t>
            </a:r>
            <a:endParaRPr lang="fr-FR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**Anti-SARM : Glycopeptides + </a:t>
            </a:r>
            <a:r>
              <a:rPr lang="fr-FR" sz="1050" dirty="0" err="1">
                <a:latin typeface="+mn-lt"/>
                <a:cs typeface="+mn-cs"/>
              </a:rPr>
              <a:t>linezolide</a:t>
            </a:r>
            <a:r>
              <a:rPr lang="fr-FR" sz="1050" dirty="0">
                <a:latin typeface="+mn-lt"/>
                <a:cs typeface="+mn-cs"/>
              </a:rPr>
              <a:t> + </a:t>
            </a:r>
            <a:r>
              <a:rPr lang="fr-FR" sz="1050" dirty="0" err="1">
                <a:latin typeface="+mn-lt"/>
                <a:cs typeface="+mn-cs"/>
              </a:rPr>
              <a:t>daptomycine</a:t>
            </a:r>
            <a:endParaRPr lang="fr-F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239000" cy="876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en </a:t>
            </a:r>
            <a:r>
              <a:rPr lang="fr-FR" dirty="0" err="1" smtClean="0"/>
              <a:t>ssr</a:t>
            </a:r>
            <a:r>
              <a:rPr lang="fr-FR" dirty="0" smtClean="0"/>
              <a:t> (n=125)</a:t>
            </a:r>
            <a:endParaRPr lang="fr-FR" dirty="0"/>
          </a:p>
        </p:txBody>
      </p:sp>
      <p:sp>
        <p:nvSpPr>
          <p:cNvPr id="52227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6B637-9182-479B-AD1C-5C39C75E7911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619633"/>
              </p:ext>
            </p:extLst>
          </p:nvPr>
        </p:nvGraphicFramePr>
        <p:xfrm>
          <a:off x="611188" y="824855"/>
          <a:ext cx="7056437" cy="5340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1771"/>
                <a:gridCol w="1537333"/>
                <a:gridCol w="1537333"/>
              </a:tblGrid>
              <a:tr h="43259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CONSOMMATION TOTALE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130,1 - 240,7]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β-lactamines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155,8]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Penicillines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70,5 - 140,3]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amoxicilline - </a:t>
                      </a:r>
                      <a:r>
                        <a:rPr lang="fr-FR" sz="1400" dirty="0" err="1">
                          <a:effectLst/>
                          <a:latin typeface="+mn-lt"/>
                        </a:rPr>
                        <a:t>ac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clavulanique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[39,2 - 75,1]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A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23,0 - 53,2]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C3G (dont J01DC07 et J01DE)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[6,8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- 17,1]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C3G Orales (dont J01DC07)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[2,7 - 11,9]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- 2,0]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Penemes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Fluoroquinolones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15,0 - 33,5]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ofloxacine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[4,0 - 11,9]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ciprofloxacine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levofloxacine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[2,0 - 10,2]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norfloxacine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[0,1 -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MLS*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Macrolides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Streptogramines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Sulfamides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Imidazoles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1,1 - 5,9]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Aminosides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[0,1 -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Anti-SARM**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[0,2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- 2,5]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Glycopeptides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[0,1 - 1,9]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11188" y="6165304"/>
            <a:ext cx="7345362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>
                <a:latin typeface="+mn-lt"/>
                <a:cs typeface="+mn-cs"/>
              </a:rPr>
              <a:t>Streptogramines</a:t>
            </a:r>
            <a:endParaRPr lang="fr-FR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**Anti-SARM : Glycopeptides + </a:t>
            </a:r>
            <a:r>
              <a:rPr lang="fr-FR" sz="1050" dirty="0" err="1">
                <a:latin typeface="+mn-lt"/>
                <a:cs typeface="+mn-cs"/>
              </a:rPr>
              <a:t>linezolide</a:t>
            </a:r>
            <a:r>
              <a:rPr lang="fr-FR" sz="1050" dirty="0">
                <a:latin typeface="+mn-lt"/>
                <a:cs typeface="+mn-cs"/>
              </a:rPr>
              <a:t> + </a:t>
            </a:r>
            <a:r>
              <a:rPr lang="fr-FR" sz="1050" dirty="0" err="1">
                <a:latin typeface="+mn-lt"/>
                <a:cs typeface="+mn-cs"/>
              </a:rPr>
              <a:t>daptomycine</a:t>
            </a:r>
            <a:endParaRPr lang="fr-F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876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en </a:t>
            </a:r>
            <a:r>
              <a:rPr lang="fr-FR" dirty="0" err="1" smtClean="0"/>
              <a:t>sLD</a:t>
            </a:r>
            <a:r>
              <a:rPr lang="fr-FR" dirty="0" smtClean="0"/>
              <a:t> (n=36)</a:t>
            </a:r>
            <a:endParaRPr lang="fr-FR" dirty="0"/>
          </a:p>
        </p:txBody>
      </p:sp>
      <p:sp>
        <p:nvSpPr>
          <p:cNvPr id="53251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560C2-49CD-40C6-B93E-650B9EC31296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50065"/>
              </p:ext>
            </p:extLst>
          </p:nvPr>
        </p:nvGraphicFramePr>
        <p:xfrm>
          <a:off x="611188" y="836613"/>
          <a:ext cx="7129462" cy="5381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2978"/>
                <a:gridCol w="1553242"/>
                <a:gridCol w="1553242"/>
              </a:tblGrid>
              <a:tr h="50415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/>
                    </a:solidFill>
                  </a:tcPr>
                </a:tc>
              </a:tr>
              <a:tr h="243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CONSOMMATION TOTALE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46,3 - 86,1]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β-lactamines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36,5 - 65,1]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Penicillines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32,1 - 55,9]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amoxicilline - ac clavulanique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19,7 - 38,3]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 A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[9,5 - 19,1]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C3G (dont J01DC07 et J01DE)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[4,1 - 7,9]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C3G Orales (dont J01DC07)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6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6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6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3,4 - 6,6]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Fluoroquinolones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1,4 - 6,2]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ofloxacine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ciprofloxacine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[0,2 -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levofloxacine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- 0,9]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norfloxacine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MLS*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Macrolides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0,3 - 2,6]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Streptogramines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[1,0 - 2,9]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Sulfamides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Imidazoles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[0,9 -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Aminosides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588" inden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Anti-SARM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**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39552" y="6165304"/>
            <a:ext cx="7345362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>
                <a:latin typeface="+mn-lt"/>
                <a:cs typeface="+mn-cs"/>
              </a:rPr>
              <a:t>Streptogramines</a:t>
            </a:r>
            <a:endParaRPr lang="fr-FR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**Anti-SARM : Glycopeptides + </a:t>
            </a:r>
            <a:r>
              <a:rPr lang="fr-FR" sz="1050" dirty="0" err="1">
                <a:latin typeface="+mn-lt"/>
                <a:cs typeface="+mn-cs"/>
              </a:rPr>
              <a:t>linezolide</a:t>
            </a:r>
            <a:r>
              <a:rPr lang="fr-FR" sz="1050" dirty="0">
                <a:latin typeface="+mn-lt"/>
                <a:cs typeface="+mn-cs"/>
              </a:rPr>
              <a:t> + </a:t>
            </a:r>
            <a:r>
              <a:rPr lang="fr-FR" sz="1050" dirty="0" err="1">
                <a:latin typeface="+mn-lt"/>
                <a:cs typeface="+mn-cs"/>
              </a:rPr>
              <a:t>daptomycine</a:t>
            </a:r>
            <a:endParaRPr lang="fr-F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en psychiatrie (n=45)</a:t>
            </a:r>
            <a:endParaRPr lang="fr-FR" dirty="0"/>
          </a:p>
        </p:txBody>
      </p:sp>
      <p:sp>
        <p:nvSpPr>
          <p:cNvPr id="54275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9226E-ECC1-4874-A36C-39E8F8EA3531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984132"/>
              </p:ext>
            </p:extLst>
          </p:nvPr>
        </p:nvGraphicFramePr>
        <p:xfrm>
          <a:off x="684213" y="1117347"/>
          <a:ext cx="6911975" cy="4831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0255"/>
                <a:gridCol w="1505860"/>
                <a:gridCol w="1505860"/>
              </a:tblGrid>
              <a:tr h="44281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>
                    <a:solidFill>
                      <a:schemeClr val="accent2"/>
                    </a:solidFill>
                  </a:tcPr>
                </a:tc>
              </a:tr>
              <a:tr h="2438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CONSOMMATION TOTALE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[39,6 - 86,0]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β-lactamines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[28,4 - 62,5]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Penicillines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[27,0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amoxicilline - ac clavulanique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12,6 - 36,0]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 A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[9,8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25,4]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C3G (dont J01DC07 et J01DE)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0,2 - 1,7]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C3G Orales (dont J01DC07)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- 0,8]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6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6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6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MLS*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[2,3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Macrolides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Streptogramines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Fluoroquinolones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[1,6 - 5,6]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ofloxacine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[0,3 - 3,7]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ciprofloxacine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[0,0 - 1,0]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levofloxacine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norfloxacine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Sulfamides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- 2,0]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Imidazoles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11560" y="5984900"/>
            <a:ext cx="7345363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>
                <a:latin typeface="+mn-lt"/>
                <a:cs typeface="+mn-cs"/>
              </a:rPr>
              <a:t>Streptogramines</a:t>
            </a:r>
            <a:endParaRPr lang="fr-F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58F84-EBDF-44F8-B71C-471689045C1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4" y="155679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Cohorte </a:t>
            </a:r>
            <a:r>
              <a:rPr lang="fr-FR" sz="3200" dirty="0" smtClean="0"/>
              <a:t>de 115 établissements  sur les 5 </a:t>
            </a:r>
            <a:r>
              <a:rPr lang="fr-FR" sz="3200" dirty="0"/>
              <a:t>dernières </a:t>
            </a:r>
            <a:r>
              <a:rPr lang="fr-FR" sz="3200" dirty="0" smtClean="0"/>
              <a:t>années</a:t>
            </a:r>
            <a:br>
              <a:rPr lang="fr-FR" sz="3200" dirty="0" smtClean="0"/>
            </a:br>
            <a:r>
              <a:rPr lang="fr-FR" sz="3200" dirty="0" smtClean="0"/>
              <a:t>2013-2017</a:t>
            </a:r>
            <a:endParaRPr lang="fr-FR" sz="32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96862"/>
              </p:ext>
            </p:extLst>
          </p:nvPr>
        </p:nvGraphicFramePr>
        <p:xfrm>
          <a:off x="1331913" y="3364051"/>
          <a:ext cx="5472112" cy="2873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072"/>
                <a:gridCol w="1944040"/>
              </a:tblGrid>
              <a:tr h="648221">
                <a:tc>
                  <a:txBody>
                    <a:bodyPr/>
                    <a:lstStyle/>
                    <a:p>
                      <a:r>
                        <a:rPr lang="fr-FR" dirty="0" smtClean="0"/>
                        <a:t>Type d’ES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Nb de participants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CHR / CHU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FR" dirty="0" smtClean="0"/>
                        <a:t>CH / CHG</a:t>
                      </a:r>
                      <a:endParaRPr lang="fr-FR" dirty="0"/>
                    </a:p>
                  </a:txBody>
                  <a:tcPr marL="91432" marR="914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 marL="91432" marR="91432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FR" dirty="0" smtClean="0"/>
                        <a:t>MCO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49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FR" dirty="0" smtClean="0"/>
                        <a:t>SSR</a:t>
                      </a:r>
                      <a:endParaRPr lang="fr-FR" dirty="0"/>
                    </a:p>
                  </a:txBody>
                  <a:tcPr marL="91432" marR="914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</a:t>
                      </a:r>
                      <a:endParaRPr lang="fr-FR" dirty="0"/>
                    </a:p>
                  </a:txBody>
                  <a:tcPr marL="91432" marR="91432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Etab</a:t>
                      </a:r>
                      <a:r>
                        <a:rPr lang="fr-FR" dirty="0" smtClean="0"/>
                        <a:t>.</a:t>
                      </a:r>
                      <a:r>
                        <a:rPr lang="fr-FR" baseline="0" dirty="0" smtClean="0"/>
                        <a:t> psychiatrique</a:t>
                      </a:r>
                      <a:endParaRPr lang="fr-FR" dirty="0"/>
                    </a:p>
                  </a:txBody>
                  <a:tcPr marL="91432" marR="914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marL="91432" marR="91432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115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94717"/>
            <a:ext cx="7128792" cy="78601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400" dirty="0" smtClean="0"/>
              <a:t>ÉVOLUTION DES Consommations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16329536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Consommations </a:t>
            </a:r>
            <a:r>
              <a:rPr lang="fr-FR" sz="2800" dirty="0" smtClean="0"/>
              <a:t>t</a:t>
            </a:r>
            <a:r>
              <a:rPr lang="fr-FR" sz="2800" cap="none" dirty="0" smtClean="0"/>
              <a:t>otales,</a:t>
            </a:r>
            <a:r>
              <a:rPr lang="fr-FR" sz="2800" dirty="0" smtClean="0"/>
              <a:t> </a:t>
            </a:r>
            <a:r>
              <a:rPr lang="fr-FR" sz="2800" cap="none" dirty="0" smtClean="0">
                <a:latin typeface="Symbol" pitchFamily="18" charset="2"/>
              </a:rPr>
              <a:t>b</a:t>
            </a:r>
            <a:r>
              <a:rPr lang="fr-FR" sz="2800" dirty="0" smtClean="0"/>
              <a:t>-</a:t>
            </a:r>
            <a:r>
              <a:rPr lang="fr-FR" sz="2800" cap="none" dirty="0" err="1" smtClean="0"/>
              <a:t>lactamines</a:t>
            </a:r>
            <a:r>
              <a:rPr lang="fr-FR" sz="2800" dirty="0" smtClean="0"/>
              <a:t>, p</a:t>
            </a:r>
            <a:r>
              <a:rPr lang="fr-FR" sz="2800" cap="none" dirty="0" smtClean="0"/>
              <a:t>énicillines</a:t>
            </a:r>
            <a:r>
              <a:rPr lang="fr-FR" sz="2800" dirty="0" smtClean="0"/>
              <a:t>, </a:t>
            </a:r>
            <a:r>
              <a:rPr lang="fr-FR" sz="2800" cap="none" dirty="0" smtClean="0"/>
              <a:t>amoxicilline -</a:t>
            </a:r>
            <a:r>
              <a:rPr lang="fr-FR" sz="2800" cap="none" dirty="0" err="1" smtClean="0"/>
              <a:t>ac</a:t>
            </a:r>
            <a:r>
              <a:rPr lang="fr-FR" sz="2800" cap="none" dirty="0" smtClean="0"/>
              <a:t>. clavulanique</a:t>
            </a:r>
            <a:endParaRPr lang="fr-FR" sz="2800" cap="non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Réseau ATB Ile-De-France : résultats 2017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1EF3-1741-46B6-9EF3-C0FDFEC1C65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2"/>
            <a:ext cx="8079114" cy="5152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2123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Consommations </a:t>
            </a:r>
            <a:r>
              <a:rPr lang="fr-FR" sz="2800" cap="none" dirty="0" smtClean="0"/>
              <a:t>de</a:t>
            </a:r>
            <a:r>
              <a:rPr lang="fr-FR" sz="2800" dirty="0" smtClean="0"/>
              <a:t> c3g</a:t>
            </a:r>
            <a:endParaRPr lang="fr-FR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1EF3-1741-46B6-9EF3-C0FDFEC1C65F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2" y="980728"/>
            <a:ext cx="7356702" cy="554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0430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375720" cy="876712"/>
          </a:xfrm>
        </p:spPr>
        <p:txBody>
          <a:bodyPr>
            <a:normAutofit/>
          </a:bodyPr>
          <a:lstStyle/>
          <a:p>
            <a:r>
              <a:rPr lang="fr-FR" sz="2800" dirty="0"/>
              <a:t>Consommations </a:t>
            </a:r>
            <a:r>
              <a:rPr lang="fr-FR" sz="2800" cap="none" dirty="0" smtClean="0"/>
              <a:t>de fluoroquinolones</a:t>
            </a:r>
            <a:endParaRPr lang="fr-FR" sz="2800" cap="non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1EF3-1741-46B6-9EF3-C0FDFEC1C65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3"/>
            <a:ext cx="6958882" cy="50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5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Consommations </a:t>
            </a:r>
            <a:r>
              <a:rPr lang="fr-FR" sz="2800" cap="none" dirty="0"/>
              <a:t>de </a:t>
            </a:r>
            <a:r>
              <a:rPr lang="fr-FR" sz="2800" cap="none" dirty="0" err="1"/>
              <a:t>pénèmes</a:t>
            </a:r>
            <a:endParaRPr lang="fr-FR" sz="2800" cap="non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1EF3-1741-46B6-9EF3-C0FDFEC1C65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52736"/>
            <a:ext cx="7521733" cy="550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8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Es participants (4)</a:t>
            </a:r>
            <a:endParaRPr lang="fr-FR" dirty="0"/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7859713" cy="5259388"/>
          </a:xfrm>
        </p:spPr>
        <p:txBody>
          <a:bodyPr/>
          <a:lstStyle/>
          <a:p>
            <a:pPr eaLnBrk="1" hangingPunct="1"/>
            <a:r>
              <a:rPr lang="fr-FR" altLang="fr-FR" smtClean="0"/>
              <a:t>Participation au sein des catégories d’ES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1434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434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72822-0972-45F3-8CE8-08699273B4FA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587680"/>
              </p:ext>
            </p:extLst>
          </p:nvPr>
        </p:nvGraphicFramePr>
        <p:xfrm>
          <a:off x="827584" y="1700808"/>
          <a:ext cx="67687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Consommations </a:t>
            </a:r>
            <a:r>
              <a:rPr lang="fr-FR" sz="2800" cap="none" dirty="0"/>
              <a:t>de </a:t>
            </a:r>
            <a:r>
              <a:rPr lang="fr-FR" sz="2800" cap="none" dirty="0" err="1"/>
              <a:t>glycopeptides</a:t>
            </a:r>
            <a:endParaRPr lang="fr-FR" sz="2800" cap="non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1EF3-1741-46B6-9EF3-C0FDFEC1C65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7" y="1377184"/>
            <a:ext cx="6856546" cy="501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9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04856" cy="1296144"/>
          </a:xfrm>
        </p:spPr>
        <p:txBody>
          <a:bodyPr>
            <a:noAutofit/>
          </a:bodyPr>
          <a:lstStyle/>
          <a:p>
            <a:r>
              <a:rPr lang="fr-FR" sz="2400" dirty="0"/>
              <a:t>Consommations d’ATB </a:t>
            </a:r>
            <a:r>
              <a:rPr lang="fr-FR" sz="2400" cap="none" dirty="0"/>
              <a:t>anti-staphylocoques résistants à la </a:t>
            </a:r>
            <a:r>
              <a:rPr lang="fr-FR" sz="2400" cap="none" dirty="0" err="1" smtClean="0"/>
              <a:t>méticilline</a:t>
            </a:r>
            <a:r>
              <a:rPr lang="fr-FR" sz="2400" cap="none" dirty="0" smtClean="0"/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cap="none" dirty="0" err="1" smtClean="0"/>
              <a:t>Glycopetides</a:t>
            </a:r>
            <a:r>
              <a:rPr lang="fr-FR" sz="2400" cap="none" dirty="0" smtClean="0"/>
              <a:t> </a:t>
            </a:r>
            <a:r>
              <a:rPr lang="fr-FR" sz="2400" cap="none" dirty="0"/>
              <a:t>+ </a:t>
            </a:r>
            <a:r>
              <a:rPr lang="fr-FR" sz="2400" cap="none" dirty="0" err="1"/>
              <a:t>daptomycine</a:t>
            </a:r>
            <a:r>
              <a:rPr lang="fr-FR" sz="2400" cap="none" dirty="0"/>
              <a:t> + </a:t>
            </a:r>
            <a:r>
              <a:rPr lang="fr-FR" sz="2400" cap="none" dirty="0" err="1"/>
              <a:t>linezolide</a:t>
            </a:r>
            <a:endParaRPr lang="fr-FR" sz="2400" cap="non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1EF3-1741-46B6-9EF3-C0FDFEC1C65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658540"/>
            <a:ext cx="6651873" cy="486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0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6064"/>
            <a:ext cx="7242048" cy="876712"/>
          </a:xfrm>
        </p:spPr>
        <p:txBody>
          <a:bodyPr>
            <a:normAutofit fontScale="90000"/>
          </a:bodyPr>
          <a:lstStyle/>
          <a:p>
            <a:r>
              <a:rPr lang="fr-FR" dirty="0"/>
              <a:t>Évolution des consommations </a:t>
            </a:r>
            <a:r>
              <a:rPr lang="fr-FR" dirty="0" smtClean="0"/>
              <a:t>en réanimation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1EF3-1741-46B6-9EF3-C0FDFEC1C65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576" y="1772816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Cohorte de </a:t>
            </a:r>
            <a:r>
              <a:rPr lang="fr-FR" sz="3200" dirty="0" smtClean="0"/>
              <a:t>17 </a:t>
            </a:r>
            <a:r>
              <a:rPr lang="fr-FR" sz="3200" dirty="0"/>
              <a:t>établissements sur </a:t>
            </a:r>
            <a:r>
              <a:rPr lang="fr-FR" sz="3200" dirty="0" smtClean="0"/>
              <a:t>les 5 dernières années</a:t>
            </a:r>
          </a:p>
          <a:p>
            <a:pPr algn="ctr"/>
            <a:r>
              <a:rPr lang="fr-FR" sz="3200" dirty="0" smtClean="0"/>
              <a:t>2013-2017</a:t>
            </a:r>
            <a:endParaRPr lang="fr-FR" sz="32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54096"/>
              </p:ext>
            </p:extLst>
          </p:nvPr>
        </p:nvGraphicFramePr>
        <p:xfrm>
          <a:off x="1259632" y="3436059"/>
          <a:ext cx="5472112" cy="2131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072"/>
                <a:gridCol w="1944040"/>
              </a:tblGrid>
              <a:tr h="648221">
                <a:tc>
                  <a:txBody>
                    <a:bodyPr/>
                    <a:lstStyle/>
                    <a:p>
                      <a:r>
                        <a:rPr lang="fr-FR" dirty="0" smtClean="0"/>
                        <a:t>Type d’ES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Nb de participants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CHR / CHU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FR" dirty="0" smtClean="0"/>
                        <a:t>CH / CHG</a:t>
                      </a:r>
                      <a:endParaRPr lang="fr-FR" dirty="0"/>
                    </a:p>
                  </a:txBody>
                  <a:tcPr marL="91432" marR="914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 marL="91432" marR="91432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FR" dirty="0" smtClean="0"/>
                        <a:t>MCO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 marL="91432" marR="91432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1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Consommations </a:t>
            </a:r>
            <a:r>
              <a:rPr lang="fr-FR" dirty="0" smtClean="0"/>
              <a:t>en réanimation </a:t>
            </a:r>
            <a:br>
              <a:rPr lang="fr-FR" dirty="0" smtClean="0"/>
            </a:br>
            <a:r>
              <a:rPr lang="fr-FR" dirty="0" smtClean="0"/>
              <a:t>t</a:t>
            </a:r>
            <a:r>
              <a:rPr lang="fr-FR" cap="none" dirty="0" smtClean="0"/>
              <a:t>otales et </a:t>
            </a:r>
            <a:r>
              <a:rPr lang="fr-FR" cap="none" dirty="0" smtClean="0">
                <a:latin typeface="Symbol" pitchFamily="18" charset="2"/>
              </a:rPr>
              <a:t>b</a:t>
            </a:r>
            <a:r>
              <a:rPr lang="fr-FR" dirty="0" smtClean="0"/>
              <a:t>-</a:t>
            </a:r>
            <a:r>
              <a:rPr lang="fr-FR" cap="none" dirty="0" err="1" smtClean="0"/>
              <a:t>lactamines</a:t>
            </a:r>
            <a:endParaRPr lang="fr-FR" cap="non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1EF3-1741-46B6-9EF3-C0FDFEC1C65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6579"/>
            <a:ext cx="6516000" cy="477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4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92048"/>
            <a:ext cx="7242048" cy="87671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Consommations en réanimation </a:t>
            </a:r>
            <a:r>
              <a:rPr lang="fr-FR" dirty="0"/>
              <a:t/>
            </a:r>
            <a:br>
              <a:rPr lang="fr-FR" dirty="0"/>
            </a:br>
            <a:r>
              <a:rPr lang="fr-FR" cap="none" dirty="0" err="1" smtClean="0"/>
              <a:t>Pipéracilline-tazobactam</a:t>
            </a:r>
            <a:r>
              <a:rPr lang="fr-FR" dirty="0" smtClean="0"/>
              <a:t>, C3G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1EF3-1741-46B6-9EF3-C0FDFEC1C65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76" y="1485870"/>
            <a:ext cx="6588000" cy="482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0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Consommations </a:t>
            </a:r>
            <a:r>
              <a:rPr lang="fr-FR" dirty="0" smtClean="0"/>
              <a:t>en réanimation</a:t>
            </a:r>
            <a:br>
              <a:rPr lang="fr-FR" dirty="0" smtClean="0"/>
            </a:br>
            <a:r>
              <a:rPr lang="fr-FR" cap="none" dirty="0" err="1" smtClean="0"/>
              <a:t>Pénèmes</a:t>
            </a:r>
            <a:r>
              <a:rPr lang="fr-FR" cap="none" dirty="0" smtClean="0"/>
              <a:t>, colistine</a:t>
            </a:r>
            <a:endParaRPr lang="fr-FR" cap="non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1EF3-1741-46B6-9EF3-C0FDFEC1C65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12776"/>
            <a:ext cx="6732000" cy="492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19736" cy="648072"/>
          </a:xfrm>
        </p:spPr>
        <p:txBody>
          <a:bodyPr>
            <a:noAutofit/>
          </a:bodyPr>
          <a:lstStyle/>
          <a:p>
            <a:r>
              <a:rPr lang="fr-FR" sz="3600" dirty="0"/>
              <a:t>Consommations </a:t>
            </a:r>
            <a:r>
              <a:rPr lang="fr-FR" sz="3600" dirty="0" smtClean="0"/>
              <a:t>en réanimation</a:t>
            </a:r>
            <a:br>
              <a:rPr lang="fr-FR" sz="3600" dirty="0" smtClean="0"/>
            </a:br>
            <a:r>
              <a:rPr lang="fr-FR" sz="3600" cap="none" dirty="0" err="1" smtClean="0"/>
              <a:t>Fluoroquinolones</a:t>
            </a:r>
            <a:endParaRPr lang="fr-FR" sz="3600" cap="non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1EF3-1741-46B6-9EF3-C0FDFEC1C65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3528" y="260648"/>
            <a:ext cx="7375720" cy="876712"/>
          </a:xfrm>
          <a:prstGeom prst="rect">
            <a:avLst/>
          </a:prstGeom>
        </p:spPr>
        <p:txBody>
          <a:bodyPr vert="horz" lIns="45720" tIns="0" rIns="45720" bIns="0"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rgbClr val="7030A0"/>
                  </a:solidFill>
                </a:ln>
                <a:gradFill>
                  <a:gsLst>
                    <a:gs pos="0">
                      <a:srgbClr val="7030A0"/>
                    </a:gs>
                    <a:gs pos="95000">
                      <a:schemeClr val="accent4">
                        <a:tint val="20000"/>
                      </a:schemeClr>
                    </a:gs>
                    <a:gs pos="96000">
                      <a:schemeClr val="accent4">
                        <a:tint val="70000"/>
                      </a:schemeClr>
                    </a:gs>
                    <a:gs pos="98000">
                      <a:srgbClr val="7030A0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endParaRPr lang="fr-FR" sz="2800" dirty="0"/>
          </a:p>
        </p:txBody>
      </p:sp>
      <p:sp>
        <p:nvSpPr>
          <p:cNvPr id="6" name="Espace réservé du pied de page 2"/>
          <p:cNvSpPr txBox="1">
            <a:spLocks/>
          </p:cNvSpPr>
          <p:nvPr/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defPPr>
              <a:defRPr lang="fr-FR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r-FR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9431EF3-1741-46B6-9EF3-C0FDFEC1C65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7" y="1484783"/>
            <a:ext cx="6651873" cy="486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8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848872" cy="1080120"/>
          </a:xfrm>
        </p:spPr>
        <p:txBody>
          <a:bodyPr>
            <a:noAutofit/>
          </a:bodyPr>
          <a:lstStyle/>
          <a:p>
            <a:r>
              <a:rPr lang="fr-FR" sz="3600" dirty="0"/>
              <a:t>Consommations </a:t>
            </a:r>
            <a:r>
              <a:rPr lang="fr-FR" sz="3600" dirty="0" smtClean="0"/>
              <a:t>en réanimation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400" dirty="0" smtClean="0"/>
              <a:t>ATB </a:t>
            </a:r>
            <a:r>
              <a:rPr lang="fr-FR" sz="2400" cap="none" dirty="0"/>
              <a:t>anti-staphylocoques résistants à la </a:t>
            </a:r>
            <a:r>
              <a:rPr lang="fr-FR" sz="2400" cap="none" dirty="0" err="1"/>
              <a:t>méticilline</a:t>
            </a:r>
            <a:r>
              <a:rPr lang="fr-FR" sz="2400" cap="none" dirty="0"/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cap="none" dirty="0" err="1" smtClean="0"/>
              <a:t>Glycopetides</a:t>
            </a:r>
            <a:r>
              <a:rPr lang="fr-FR" sz="2400" cap="none" dirty="0" smtClean="0"/>
              <a:t> </a:t>
            </a:r>
            <a:r>
              <a:rPr lang="fr-FR" sz="2400" cap="none" dirty="0"/>
              <a:t>+ </a:t>
            </a:r>
            <a:r>
              <a:rPr lang="fr-FR" sz="2400" cap="none" dirty="0" err="1"/>
              <a:t>daptomycine</a:t>
            </a:r>
            <a:r>
              <a:rPr lang="fr-FR" sz="2400" cap="none" dirty="0"/>
              <a:t> + </a:t>
            </a:r>
            <a:r>
              <a:rPr lang="fr-FR" sz="2400" cap="none" dirty="0" err="1"/>
              <a:t>linezolide</a:t>
            </a:r>
            <a:endParaRPr lang="fr-FR" sz="2400" cap="non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Réseau ATB Ile-De-France : résultats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1EF3-1741-46B6-9EF3-C0FDFEC1C65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96" y="1663311"/>
            <a:ext cx="6444000" cy="471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5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Es participants (5)</a:t>
            </a:r>
            <a:endParaRPr lang="fr-FR" dirty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7859713" cy="5259388"/>
          </a:xfrm>
        </p:spPr>
        <p:txBody>
          <a:bodyPr/>
          <a:lstStyle/>
          <a:p>
            <a:pPr eaLnBrk="1" hangingPunct="1"/>
            <a:r>
              <a:rPr lang="fr-FR" altLang="fr-FR" smtClean="0"/>
              <a:t>Participation selon la taille des ES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1536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536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9339D4-74D3-4798-ADB8-42E1B73644A1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236179"/>
              </p:ext>
            </p:extLst>
          </p:nvPr>
        </p:nvGraphicFramePr>
        <p:xfrm>
          <a:off x="899592" y="1916832"/>
          <a:ext cx="68407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d’antibiotiques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2988" y="3429000"/>
            <a:ext cx="6256337" cy="74295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800" dirty="0" smtClean="0"/>
              <a:t>Dans l’ensemble de l’établissement (N=235)</a:t>
            </a:r>
            <a:endParaRPr lang="fr-FR" sz="2800" dirty="0"/>
          </a:p>
        </p:txBody>
      </p:sp>
      <p:sp>
        <p:nvSpPr>
          <p:cNvPr id="1638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638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8DCD4-16EC-4090-BD11-480D7ED7EEA2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fr-F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372672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totales d’</a:t>
            </a:r>
            <a:r>
              <a:rPr lang="fr-FR" dirty="0" err="1" smtClean="0"/>
              <a:t>atb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smtClean="0"/>
              <a:t>en fonction du % de lits de court séjour (CS)</a:t>
            </a:r>
            <a:endParaRPr lang="fr-FR" sz="2700" dirty="0"/>
          </a:p>
        </p:txBody>
      </p:sp>
      <p:sp>
        <p:nvSpPr>
          <p:cNvPr id="17412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741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A14A9-89CA-4ED5-B5C4-1C4D373DA1AE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311107"/>
              </p:ext>
            </p:extLst>
          </p:nvPr>
        </p:nvGraphicFramePr>
        <p:xfrm>
          <a:off x="1258888" y="5300663"/>
          <a:ext cx="5903913" cy="1219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07958"/>
                <a:gridCol w="1151983"/>
                <a:gridCol w="1088333"/>
                <a:gridCol w="855639"/>
              </a:tblGrid>
              <a:tr h="288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&gt;2/3 de lits de CS</a:t>
                      </a:r>
                    </a:p>
                    <a:p>
                      <a:endParaRPr lang="fr-FR" sz="1400" b="0" dirty="0"/>
                    </a:p>
                  </a:txBody>
                  <a:tcPr marL="91428" marR="91428"/>
                </a:tc>
                <a:tc rowSpan="2">
                  <a:txBody>
                    <a:bodyPr/>
                    <a:lstStyle/>
                    <a:p>
                      <a:r>
                        <a:rPr lang="fr-FR" sz="1400" b="0" dirty="0" smtClean="0"/>
                        <a:t>Groupe</a:t>
                      </a:r>
                      <a:r>
                        <a:rPr lang="fr-FR" sz="1400" b="0" baseline="0" dirty="0" smtClean="0"/>
                        <a:t> 1 </a:t>
                      </a:r>
                      <a:endParaRPr lang="fr-FR" sz="1400" b="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r>
                        <a:rPr lang="fr-FR" sz="1400" b="0" baseline="0" dirty="0" smtClean="0"/>
                        <a:t>≤ 300 lits</a:t>
                      </a:r>
                      <a:endParaRPr lang="fr-FR" sz="1400" b="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85 ES</a:t>
                      </a:r>
                      <a:endParaRPr lang="fr-FR" sz="1400" b="0" dirty="0"/>
                    </a:p>
                  </a:txBody>
                  <a:tcPr marL="91428" marR="91428"/>
                </a:tc>
              </a:tr>
              <a:tr h="288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&gt; 300 lits</a:t>
                      </a:r>
                      <a:endParaRPr lang="fr-FR" sz="1400" dirty="0" smtClean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28 </a:t>
                      </a:r>
                      <a:r>
                        <a:rPr lang="fr-FR" sz="1400" b="0" dirty="0" smtClean="0"/>
                        <a:t>ES</a:t>
                      </a:r>
                    </a:p>
                  </a:txBody>
                  <a:tcPr marL="91428" marR="91428"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&gt;1/3 à ≤2/3 de lits de CS</a:t>
                      </a:r>
                      <a:endParaRPr lang="fr-FR" sz="140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Groupe</a:t>
                      </a:r>
                      <a:r>
                        <a:rPr lang="fr-FR" sz="1400" b="0" baseline="0" dirty="0" smtClean="0"/>
                        <a:t> 2</a:t>
                      </a:r>
                      <a:endParaRPr lang="fr-FR" sz="140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22 </a:t>
                      </a:r>
                      <a:r>
                        <a:rPr lang="fr-FR" sz="1400" b="0" dirty="0" smtClean="0"/>
                        <a:t>ES</a:t>
                      </a:r>
                    </a:p>
                  </a:txBody>
                  <a:tcPr marL="91428" marR="91428"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≤1/3 lits de CS</a:t>
                      </a:r>
                      <a:endParaRPr lang="fr-FR" sz="140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Groupe</a:t>
                      </a:r>
                      <a:r>
                        <a:rPr lang="fr-FR" sz="1400" b="0" baseline="0" dirty="0" smtClean="0"/>
                        <a:t> 3</a:t>
                      </a:r>
                      <a:endParaRPr lang="fr-FR" sz="140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100 </a:t>
                      </a:r>
                      <a:r>
                        <a:rPr lang="fr-FR" sz="1400" b="0" dirty="0" smtClean="0"/>
                        <a:t>ES</a:t>
                      </a:r>
                    </a:p>
                  </a:txBody>
                  <a:tcPr marL="91428" marR="91428"/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61578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totales d’</a:t>
            </a:r>
            <a:r>
              <a:rPr lang="fr-FR" dirty="0" err="1" smtClean="0"/>
              <a:t>atb</a:t>
            </a:r>
            <a:endParaRPr lang="fr-FR" dirty="0"/>
          </a:p>
        </p:txBody>
      </p:sp>
      <p:sp>
        <p:nvSpPr>
          <p:cNvPr id="18435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Ile-De-France : résultats 2017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8BC55-D6AB-4817-BE8F-A7DA66722CBE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11" name="Imag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6913761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18358</TotalTime>
  <Words>2635</Words>
  <Application>Microsoft Office PowerPoint</Application>
  <PresentationFormat>Affichage à l'écran (4:3)</PresentationFormat>
  <Paragraphs>908</Paragraphs>
  <Slides>57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8" baseType="lpstr">
      <vt:lpstr>Opulent</vt:lpstr>
      <vt:lpstr>Réseau ATB  CPias Ile-de-France résultats 2017 </vt:lpstr>
      <vt:lpstr>participation</vt:lpstr>
      <vt:lpstr>Es participants (2)</vt:lpstr>
      <vt:lpstr>Es participants (3)</vt:lpstr>
      <vt:lpstr>Es participants (4)</vt:lpstr>
      <vt:lpstr>Es participants (5)</vt:lpstr>
      <vt:lpstr>Consommations d’antibiotiques</vt:lpstr>
      <vt:lpstr>Consommations totales d’atb en fonction du % de lits de court séjour (CS)</vt:lpstr>
      <vt:lpstr>Consommations totales d’atb</vt:lpstr>
      <vt:lpstr>Consommations des principales familles ou molécules d’atb</vt:lpstr>
      <vt:lpstr>Consommations de b-lactamines</vt:lpstr>
      <vt:lpstr>Consommations  d’amoxicilline ac. clavulanique</vt:lpstr>
      <vt:lpstr>Consommations de c3g</vt:lpstr>
      <vt:lpstr>Consommations de carbapénèmes</vt:lpstr>
      <vt:lpstr>Consommations d’ATB anti-staphylocoques résistants à la méticilline Glycopetides + daptomycine + linezolide</vt:lpstr>
      <vt:lpstr>Consommations de fluoroquinolones</vt:lpstr>
      <vt:lpstr>Consommations par services</vt:lpstr>
      <vt:lpstr>participation par services</vt:lpstr>
      <vt:lpstr>Consommations totales d’atb</vt:lpstr>
      <vt:lpstr>Consommations de b-lactamines</vt:lpstr>
      <vt:lpstr>Consommations  d’amoxicilline ac. clavulanique</vt:lpstr>
      <vt:lpstr>Consommations de c3g</vt:lpstr>
      <vt:lpstr>Consommations de c3g</vt:lpstr>
      <vt:lpstr>Consommations de carbapénèmes</vt:lpstr>
      <vt:lpstr>Consommations de carbapénèmes</vt:lpstr>
      <vt:lpstr>Consommations de fluoroquinolones</vt:lpstr>
      <vt:lpstr>Consommations de fluoroquinolones</vt:lpstr>
      <vt:lpstr>Consommations d’ATB anti-staphylocoques résistants à la méticilline Glycopetides + daptomycine + linezolide</vt:lpstr>
      <vt:lpstr>Consommations d’ATB anti-staphylocoques résistants à la méticilline (2) Glycopetides + daptomycine + linezolide</vt:lpstr>
      <vt:lpstr>Consommations en médecine (n=117)</vt:lpstr>
      <vt:lpstr>Consommations en chirurgie (n=113)</vt:lpstr>
      <vt:lpstr>Consommations en chirurgie AMULATOIRE (n=48)</vt:lpstr>
      <vt:lpstr>Consommations de céphalosporines </vt:lpstr>
      <vt:lpstr>Consommations de céphalosporines </vt:lpstr>
      <vt:lpstr>Consommations de b-lactamines  ne couvrant pas P. aeruginosa</vt:lpstr>
      <vt:lpstr>Consommations de b-lactamines couvrant P. aeruginosa</vt:lpstr>
      <vt:lpstr>Consommations en réanimation (n=52)</vt:lpstr>
      <vt:lpstr>Consommations de b-lactamines  ne couvrant pas P. aeruginosa</vt:lpstr>
      <vt:lpstr>Consommations de b-lactamines couvrant P. aeruginosa</vt:lpstr>
      <vt:lpstr>Consommations de fluoroquinolones</vt:lpstr>
      <vt:lpstr>Consommations en gynéco-obstétrique (n=65)</vt:lpstr>
      <vt:lpstr>Consommations en ssr (n=125)</vt:lpstr>
      <vt:lpstr>Consommations en sLD (n=36)</vt:lpstr>
      <vt:lpstr>Consommations en psychiatrie (n=45)</vt:lpstr>
      <vt:lpstr>ÉVOLUTION DES Consommations</vt:lpstr>
      <vt:lpstr>Consommations totales, b-lactamines, pénicillines, amoxicilline -ac. clavulanique</vt:lpstr>
      <vt:lpstr>Consommations de c3g</vt:lpstr>
      <vt:lpstr>Consommations de fluoroquinolones</vt:lpstr>
      <vt:lpstr>Consommations de pénèmes</vt:lpstr>
      <vt:lpstr>Consommations de glycopeptides</vt:lpstr>
      <vt:lpstr>Consommations d’ATB anti-staphylocoques résistants à la méticilline  Glycopetides + daptomycine + linezolide</vt:lpstr>
      <vt:lpstr>Évolution des consommations en réanimation</vt:lpstr>
      <vt:lpstr>Consommations en réanimation  totales et b-lactamines</vt:lpstr>
      <vt:lpstr>Consommations en réanimation  Pipéracilline-tazobactam, C3G</vt:lpstr>
      <vt:lpstr>Consommations en réanimation Pénèmes, colistine</vt:lpstr>
      <vt:lpstr>Consommations en réanimation Fluoroquinolones</vt:lpstr>
      <vt:lpstr>Consommations en réanimation ATB anti-staphylocoques résistants à la méticilline  Glycopetides + daptomycine + linezolide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LACAVÉ Ludivine</dc:creator>
  <cp:lastModifiedBy>Béatrice Nkoumazok</cp:lastModifiedBy>
  <cp:revision>305</cp:revision>
  <cp:lastPrinted>2018-05-04T14:56:40Z</cp:lastPrinted>
  <dcterms:created xsi:type="dcterms:W3CDTF">2015-09-24T12:50:29Z</dcterms:created>
  <dcterms:modified xsi:type="dcterms:W3CDTF">2019-03-04T13:29:56Z</dcterms:modified>
</cp:coreProperties>
</file>